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32"/>
  </p:notesMasterIdLst>
  <p:sldIdLst>
    <p:sldId id="259" r:id="rId3"/>
    <p:sldId id="306" r:id="rId4"/>
    <p:sldId id="339" r:id="rId5"/>
    <p:sldId id="340" r:id="rId6"/>
    <p:sldId id="307" r:id="rId7"/>
    <p:sldId id="317" r:id="rId8"/>
    <p:sldId id="318" r:id="rId9"/>
    <p:sldId id="308" r:id="rId10"/>
    <p:sldId id="312" r:id="rId11"/>
    <p:sldId id="319" r:id="rId12"/>
    <p:sldId id="320" r:id="rId13"/>
    <p:sldId id="321" r:id="rId14"/>
    <p:sldId id="323" r:id="rId15"/>
    <p:sldId id="332" r:id="rId16"/>
    <p:sldId id="324" r:id="rId17"/>
    <p:sldId id="325" r:id="rId18"/>
    <p:sldId id="326" r:id="rId19"/>
    <p:sldId id="334" r:id="rId20"/>
    <p:sldId id="327" r:id="rId21"/>
    <p:sldId id="336" r:id="rId22"/>
    <p:sldId id="338" r:id="rId23"/>
    <p:sldId id="335" r:id="rId24"/>
    <p:sldId id="328" r:id="rId25"/>
    <p:sldId id="337" r:id="rId26"/>
    <p:sldId id="333" r:id="rId27"/>
    <p:sldId id="329" r:id="rId28"/>
    <p:sldId id="330" r:id="rId29"/>
    <p:sldId id="331" r:id="rId30"/>
    <p:sldId id="258" r:id="rId31"/>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84111" autoAdjust="0"/>
  </p:normalViewPr>
  <p:slideViewPr>
    <p:cSldViewPr snapToGrid="0" snapToObjects="1">
      <p:cViewPr varScale="1">
        <p:scale>
          <a:sx n="36" d="100"/>
          <a:sy n="36" d="100"/>
        </p:scale>
        <p:origin x="-1672" y="-136"/>
      </p:cViewPr>
      <p:guideLst>
        <p:guide orient="horz" pos="4251"/>
        <p:guide pos="5671"/>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542E-5745-654F-B6EA-88CA35885E8B}" type="datetimeFigureOut">
              <a:rPr lang="en-US" smtClean="0"/>
              <a:t>02-10-14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‹Nr.›</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latin typeface="Times New Roman" charset="0"/>
              </a:rPr>
              <a:t>A modern Observatory (or any other experimental facility) has a complex integrated and distributed architecture.</a:t>
            </a:r>
          </a:p>
          <a:p>
            <a:r>
              <a:rPr lang="en-US" sz="1200" dirty="0" smtClean="0">
                <a:latin typeface="Times New Roman" charset="0"/>
              </a:rPr>
              <a:t>In the past, the Astronomer (the main stakeholder for our systems) was traveling to the Observatory, making his observations, storing data on tape and going back home to reduce it.</a:t>
            </a:r>
          </a:p>
          <a:p>
            <a:r>
              <a:rPr lang="en-US" sz="1200" dirty="0" smtClean="0">
                <a:latin typeface="Times New Roman" charset="0"/>
              </a:rPr>
              <a:t>The telescope and, eventually, the instruments had a control system virtually independent from everything else.</a:t>
            </a:r>
          </a:p>
          <a:p>
            <a:r>
              <a:rPr lang="en-US" sz="1200" dirty="0" smtClean="0">
                <a:latin typeface="Times New Roman" charset="0"/>
              </a:rPr>
              <a:t>Data reduction was done offline after the observation and there was no direct feedback from the observation data to the control system. An experienced observer was just driving the telescope based on his own feelings.</a:t>
            </a:r>
          </a:p>
          <a:p>
            <a:r>
              <a:rPr lang="en-US" sz="1200" dirty="0" smtClean="0">
                <a:latin typeface="Times New Roman" charset="0"/>
              </a:rPr>
              <a:t>There was no observation data archive, no quality of service measures and constraints, no facility engineering in the terms we think of now.</a:t>
            </a:r>
          </a:p>
          <a:p>
            <a:endParaRPr lang="en-US" sz="1200" dirty="0" smtClean="0">
              <a:latin typeface="Times New Roman" charset="0"/>
            </a:endParaRPr>
          </a:p>
          <a:p>
            <a:r>
              <a:rPr lang="en-US" sz="1200" dirty="0" smtClean="0">
                <a:latin typeface="Times New Roman" charset="0"/>
              </a:rPr>
              <a:t>This has dramatically changed in the past 20 years, with the big observatories like VLT, Keck, Gemini, Hubble and so on.</a:t>
            </a:r>
          </a:p>
          <a:p>
            <a:r>
              <a:rPr lang="en-US" sz="1200" dirty="0" smtClean="0">
                <a:latin typeface="Times New Roman" charset="0"/>
              </a:rPr>
              <a:t>Since the major observatories are now providing integrated facilities, astronomers expect the same also from smaller ones and the amount of integration required for the new projects like ALMA and the giant optical telescopes like E-ELT, TMT or GMT will be even more. The Virtual Observatory is also contributing to this need for integration and quality control adding the intra-observatory dimension to the problem.</a:t>
            </a:r>
          </a:p>
          <a:p>
            <a:r>
              <a:rPr lang="en-US" sz="1200" dirty="0" smtClean="0">
                <a:latin typeface="Times New Roman" charset="0"/>
              </a:rPr>
              <a:t>Now all the systems in an Observatory are fully integrated.</a:t>
            </a:r>
          </a:p>
          <a:p>
            <a:r>
              <a:rPr lang="en-US" sz="1200" dirty="0" smtClean="0">
                <a:latin typeface="Times New Roman" charset="0"/>
              </a:rPr>
              <a:t>Observation data, weather and telemetry are directly fed back in the control system to obtain optimized performance.</a:t>
            </a:r>
          </a:p>
          <a:p>
            <a:r>
              <a:rPr lang="en-US" sz="1200" dirty="0" smtClean="0">
                <a:latin typeface="Times New Roman" charset="0"/>
              </a:rPr>
              <a:t>The astronomer is in many cases not even any more going to the observatory, but monitors the observation from his own institute and can ideally interact with the system remotely when the observation is taking place.</a:t>
            </a:r>
          </a:p>
          <a:p>
            <a:r>
              <a:rPr lang="en-US" sz="1200" dirty="0" smtClean="0">
                <a:latin typeface="Times New Roman" charset="0"/>
              </a:rPr>
              <a:t>The astronomer expects to interact with the system using </a:t>
            </a:r>
            <a:r>
              <a:rPr lang="ja-JP" altLang="en-US" sz="1200" dirty="0" smtClean="0">
                <a:latin typeface="Times New Roman" charset="0"/>
              </a:rPr>
              <a:t>“</a:t>
            </a:r>
            <a:r>
              <a:rPr lang="en-US" altLang="ja-JP" sz="1200" dirty="0" smtClean="0">
                <a:latin typeface="Times New Roman" charset="0"/>
              </a:rPr>
              <a:t>standard</a:t>
            </a:r>
            <a:r>
              <a:rPr lang="ja-JP" altLang="en-US" sz="1200" dirty="0" smtClean="0">
                <a:latin typeface="Times New Roman" charset="0"/>
              </a:rPr>
              <a:t>”</a:t>
            </a:r>
            <a:r>
              <a:rPr lang="en-US" altLang="ja-JP" sz="1200" dirty="0" smtClean="0">
                <a:latin typeface="Times New Roman" charset="0"/>
              </a:rPr>
              <a:t> Web technology.</a:t>
            </a:r>
          </a:p>
          <a:p>
            <a:r>
              <a:rPr lang="en-US" sz="1200" dirty="0" smtClean="0">
                <a:latin typeface="Times New Roman" charset="0"/>
              </a:rPr>
              <a:t>Data is archived to be usable by Virtual Observatories and therefore has to contain calibration and quality information.</a:t>
            </a:r>
          </a:p>
          <a:p>
            <a:r>
              <a:rPr lang="en-US" sz="1200" dirty="0" smtClean="0">
                <a:latin typeface="Times New Roman" charset="0"/>
              </a:rPr>
              <a:t>Engineers and people responsible for the administration and maintenance of the observatory are another important stakeholder. More and more performance is measured and telemetry information is analyzed daily to perform preventive maintenance and optimize the system or to measure performance trends over long time periods.</a:t>
            </a:r>
          </a:p>
          <a:p>
            <a:endParaRPr lang="en-US" sz="1200" dirty="0" smtClean="0">
              <a:latin typeface="Times New Roman" charset="0"/>
            </a:endParaRPr>
          </a:p>
          <a:p>
            <a:r>
              <a:rPr lang="en-US" sz="1200" dirty="0" smtClean="0">
                <a:latin typeface="Times New Roman" charset="0"/>
              </a:rPr>
              <a:t>The new systems being designed now (like the ELTs) will need to coordinate the real time operation of devices distributed over large distances (hundreds of meters or even more). This is raising distributed control challenges to the next level.</a:t>
            </a:r>
          </a:p>
          <a:p>
            <a:endParaRPr lang="en-US" sz="1200" dirty="0" smtClean="0">
              <a:latin typeface="Times New Roman" charset="0"/>
            </a:endParaRPr>
          </a:p>
          <a:p>
            <a:r>
              <a:rPr lang="en-US" sz="1200" dirty="0" smtClean="0">
                <a:latin typeface="Times New Roman" charset="0"/>
              </a:rPr>
              <a:t>Big projects are driving this evolution, but also small projects have to follow up in this direction to match the expectations of the observers. For them, the reduced budget makes it unaffordable to develop in-house integrated solutions. Many small projects are therefore interested in adopting solutions developed by other, bigger, ones.</a:t>
            </a:r>
          </a:p>
        </p:txBody>
      </p:sp>
      <p:sp>
        <p:nvSpPr>
          <p:cNvPr id="4" name="Slide Number Placeholder 3"/>
          <p:cNvSpPr>
            <a:spLocks noGrp="1"/>
          </p:cNvSpPr>
          <p:nvPr>
            <p:ph type="sldNum" sz="quarter" idx="10"/>
          </p:nvPr>
        </p:nvSpPr>
        <p:spPr/>
        <p:txBody>
          <a:bodyPr/>
          <a:lstStyle/>
          <a:p>
            <a:fld id="{9B13F5B4-1C17-7F49-A8AD-541F23999276}" type="slidenum">
              <a:rPr lang="en-US" smtClean="0"/>
              <a:t>2</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Functional and technical architecture are two different views of the system.</a:t>
            </a:r>
          </a:p>
          <a:p>
            <a:r>
              <a:rPr lang="en-US" dirty="0" smtClean="0">
                <a:latin typeface="Times New Roman" charset="0"/>
              </a:rPr>
              <a:t>Subsystem developers should concentrate on the functional aspects of the system, i.e. in the implementation of the physics and algorithms. </a:t>
            </a:r>
          </a:p>
          <a:p>
            <a:r>
              <a:rPr lang="en-US" dirty="0" smtClean="0">
                <a:latin typeface="Times New Roman" charset="0"/>
              </a:rPr>
              <a:t>They have to be freed from the need of designing and implementing mechanisms for interfacing, communicating, deploying or handling security.</a:t>
            </a:r>
          </a:p>
          <a:p>
            <a:endParaRPr lang="en-US" dirty="0" smtClean="0">
              <a:latin typeface="Times New Roman" charset="0"/>
            </a:endParaRPr>
          </a:p>
          <a:p>
            <a:r>
              <a:rPr lang="en-US" dirty="0" smtClean="0">
                <a:latin typeface="Times New Roman" charset="0"/>
              </a:rPr>
              <a:t>The detailed design of the Technical architecture must be mastered by infrastructure developers.</a:t>
            </a:r>
          </a:p>
          <a:p>
            <a:r>
              <a:rPr lang="en-US" dirty="0" smtClean="0">
                <a:latin typeface="Times New Roman" charset="0"/>
              </a:rPr>
              <a:t>Application developers are required to understand just the </a:t>
            </a:r>
            <a:r>
              <a:rPr lang="en-US" i="1" dirty="0" smtClean="0">
                <a:latin typeface="Times New Roman" charset="0"/>
              </a:rPr>
              <a:t>concepts </a:t>
            </a:r>
            <a:r>
              <a:rPr lang="en-US" dirty="0" smtClean="0">
                <a:latin typeface="Times New Roman" charset="0"/>
              </a:rPr>
              <a:t>of both the technical and functional architecture.</a:t>
            </a:r>
          </a:p>
        </p:txBody>
      </p:sp>
      <p:sp>
        <p:nvSpPr>
          <p:cNvPr id="4" name="Slide Number Placeholder 3"/>
          <p:cNvSpPr>
            <a:spLocks noGrp="1"/>
          </p:cNvSpPr>
          <p:nvPr>
            <p:ph type="sldNum" sz="quarter" idx="10"/>
          </p:nvPr>
        </p:nvSpPr>
        <p:spPr/>
        <p:txBody>
          <a:bodyPr/>
          <a:lstStyle/>
          <a:p>
            <a:fld id="{9B13F5B4-1C17-7F49-A8AD-541F23999276}" type="slidenum">
              <a:rPr lang="en-US" smtClean="0"/>
              <a:t>11</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charset="0"/>
              </a:rPr>
              <a:t>The key to reach this objective is to adopt a Software Framework that provides a consistent infrastructure for the whole observatory. On one side the framework has to satisfy all the requirements of performance, reliability and security derived from the functional architecture.  On the other side it must hide as much as possible its own internal complexity to the subsystem developers and provide them with a clear and streamlined programming model.</a:t>
            </a:r>
          </a:p>
          <a:p>
            <a:r>
              <a:rPr lang="en-US" sz="1200" dirty="0" smtClean="0">
                <a:latin typeface="Times New Roman" charset="0"/>
              </a:rPr>
              <a:t>What can be a definition of software framework?</a:t>
            </a:r>
          </a:p>
          <a:p>
            <a:r>
              <a:rPr lang="en-US" sz="1200" dirty="0" smtClean="0">
                <a:latin typeface="Times New Roman" charset="0"/>
              </a:rPr>
              <a:t>The current definition from the Wikipedia (http://</a:t>
            </a:r>
            <a:r>
              <a:rPr lang="en-US" sz="1200" dirty="0" err="1" smtClean="0">
                <a:latin typeface="Times New Roman" charset="0"/>
              </a:rPr>
              <a:t>en.wikipedia.org</a:t>
            </a:r>
            <a:r>
              <a:rPr lang="en-US" sz="1200" dirty="0" smtClean="0">
                <a:latin typeface="Times New Roman" charset="0"/>
              </a:rPr>
              <a:t>/wiki/</a:t>
            </a:r>
            <a:r>
              <a:rPr lang="en-US" sz="1200" dirty="0" err="1" smtClean="0">
                <a:latin typeface="Times New Roman" charset="0"/>
              </a:rPr>
              <a:t>Software_framework</a:t>
            </a:r>
            <a:r>
              <a:rPr lang="en-US" sz="1200" dirty="0" smtClean="0">
                <a:latin typeface="Times New Roman" charset="0"/>
              </a:rPr>
              <a:t>) is:</a:t>
            </a:r>
          </a:p>
          <a:p>
            <a:r>
              <a:rPr lang="en-US" sz="1200" dirty="0" smtClean="0">
                <a:latin typeface="Times New Roman" charset="0"/>
              </a:rPr>
              <a:t>------------</a:t>
            </a:r>
          </a:p>
          <a:p>
            <a:r>
              <a:rPr lang="en-US" sz="1200" dirty="0" smtClean="0">
                <a:latin typeface="Times New Roman" charset="0"/>
              </a:rPr>
              <a:t>A </a:t>
            </a:r>
            <a:r>
              <a:rPr lang="en-US" sz="1200" b="1" dirty="0" smtClean="0">
                <a:latin typeface="Times New Roman" charset="0"/>
              </a:rPr>
              <a:t>software framework</a:t>
            </a:r>
            <a:r>
              <a:rPr lang="en-US" sz="1200" dirty="0" smtClean="0">
                <a:latin typeface="Times New Roman" charset="0"/>
              </a:rPr>
              <a:t> is "the skeleton of an application that can be customized by an application developer</a:t>
            </a:r>
            <a:r>
              <a:rPr lang="ja-JP" altLang="en-US" sz="1200" dirty="0" smtClean="0">
                <a:latin typeface="Times New Roman" charset="0"/>
              </a:rPr>
              <a:t>”</a:t>
            </a:r>
            <a:r>
              <a:rPr lang="en-US" altLang="ja-JP" sz="1200" dirty="0" smtClean="0">
                <a:latin typeface="Times New Roman" charset="0"/>
              </a:rPr>
              <a:t>. Like software libraries, it aids the software developer by containing source code that solves problems for a given domain and provides a simple API. However, while a code library acts like a servant to other programs, software frameworks reverse the master-servant relationship. This reversal, called </a:t>
            </a:r>
            <a:r>
              <a:rPr lang="ja-JP" altLang="en-US" sz="1200" dirty="0" smtClean="0">
                <a:latin typeface="Times New Roman" charset="0"/>
              </a:rPr>
              <a:t>“</a:t>
            </a:r>
            <a:r>
              <a:rPr lang="en-US" altLang="ja-JP" sz="1200" dirty="0" smtClean="0">
                <a:latin typeface="Times New Roman" charset="0"/>
              </a:rPr>
              <a:t>inversion of control</a:t>
            </a:r>
            <a:r>
              <a:rPr lang="ja-JP" altLang="en-US" sz="1200" dirty="0" smtClean="0">
                <a:latin typeface="Times New Roman" charset="0"/>
              </a:rPr>
              <a:t>”</a:t>
            </a:r>
            <a:r>
              <a:rPr lang="en-US" altLang="ja-JP" sz="1200" dirty="0" smtClean="0">
                <a:latin typeface="Times New Roman" charset="0"/>
              </a:rPr>
              <a:t>, is the essence of software frameworks.</a:t>
            </a:r>
          </a:p>
          <a:p>
            <a:r>
              <a:rPr lang="en-US" sz="1200" dirty="0" smtClean="0">
                <a:latin typeface="Times New Roman" charset="0"/>
              </a:rPr>
              <a:t>Frameworks are designed with the intent of facilitating software development, by allowing designers and programmers to spend more time on meeting software requirements rather than dealing with the more tedious low level details of providing a working system. However, there are common complaints that using frameworks adds to </a:t>
            </a:r>
            <a:r>
              <a:rPr lang="ja-JP" altLang="en-US" sz="1200" dirty="0" smtClean="0">
                <a:latin typeface="Times New Roman" charset="0"/>
              </a:rPr>
              <a:t>“</a:t>
            </a:r>
            <a:r>
              <a:rPr lang="en-US" altLang="ja-JP" sz="1200" dirty="0" smtClean="0">
                <a:latin typeface="Times New Roman" charset="0"/>
              </a:rPr>
              <a:t>code bloat</a:t>
            </a:r>
            <a:r>
              <a:rPr lang="ja-JP" altLang="en-US" sz="1200" dirty="0" smtClean="0">
                <a:latin typeface="Times New Roman" charset="0"/>
              </a:rPr>
              <a:t>”</a:t>
            </a:r>
            <a:r>
              <a:rPr lang="en-US" altLang="ja-JP" sz="1200" dirty="0" smtClean="0">
                <a:latin typeface="Times New Roman" charset="0"/>
              </a:rPr>
              <a:t>, and that a result of competing and complementary frameworks is that one trades time spent on programming and design for time spent on learning frameworks. Having a good framework in place allows the developers to spend more time concentrating on the business-specific problem at hand rather than on the plumbing code behind it. Also a framework will limit the choices during development, so it increases productivity, specifically in big and complex systems.</a:t>
            </a:r>
          </a:p>
          <a:p>
            <a:r>
              <a:rPr lang="en-US" sz="1200" dirty="0" smtClean="0">
                <a:latin typeface="Times New Roman" charset="0"/>
              </a:rPr>
              <a:t>------------</a:t>
            </a:r>
          </a:p>
          <a:p>
            <a:r>
              <a:rPr lang="en-US" sz="1200" dirty="0" smtClean="0">
                <a:latin typeface="Times New Roman" charset="0"/>
              </a:rPr>
              <a:t>However you can find many definitions pushing more of less on certain aspects of the concept of framework and even the definition in the Wikipedia has been quite volatile.</a:t>
            </a:r>
          </a:p>
          <a:p>
            <a:r>
              <a:rPr lang="en-US" sz="1200" dirty="0" smtClean="0">
                <a:latin typeface="Times New Roman" charset="0"/>
              </a:rPr>
              <a:t>The E-ELT project has written a Technical Requirements document for the TCS Software Framework. This document is used for the evaluation of the different alternatives. This document states that:</a:t>
            </a:r>
          </a:p>
          <a:p>
            <a:r>
              <a:rPr lang="en-US" sz="1200" dirty="0" smtClean="0">
                <a:latin typeface="Times New Roman" charset="0"/>
              </a:rPr>
              <a:t>------------</a:t>
            </a:r>
          </a:p>
          <a:p>
            <a:r>
              <a:rPr lang="en-US" sz="1200" dirty="0" smtClean="0">
                <a:latin typeface="Times New Roman" charset="0"/>
              </a:rPr>
              <a:t>The role of the </a:t>
            </a:r>
            <a:r>
              <a:rPr lang="en-US" sz="1200" b="1" dirty="0" smtClean="0">
                <a:latin typeface="Times New Roman" charset="0"/>
              </a:rPr>
              <a:t>Software Framework product</a:t>
            </a:r>
            <a:r>
              <a:rPr lang="en-US" sz="1200" dirty="0" smtClean="0">
                <a:latin typeface="Times New Roman" charset="0"/>
              </a:rPr>
              <a:t> is to allow the control software applications to communicate in this distributed environment and to enforce a coherent integrated system. The Framework hides the operating systems from the application, provides common services and provides an API. The Framework may or may not include dedicated tools to generate applications, e.g. code generators, so called Application Framework. It is emphasized that the priority in this document is on the support structure.</a:t>
            </a:r>
          </a:p>
          <a:p>
            <a:r>
              <a:rPr lang="en-US" sz="1200" dirty="0" smtClean="0">
                <a:latin typeface="Times New Roman" charset="0"/>
              </a:rPr>
              <a:t>The justification of using a Framework is to make application development easier, by providing common programming abstractions, by masking heterogeneity and the distribution of the underlying hardware and operating systems, and by hiding low-level programming details. The advantages of using a Framework come with potential caveats. These shall be taken into account when selecting and/or developing a Framework. </a:t>
            </a:r>
          </a:p>
          <a:p>
            <a:r>
              <a:rPr lang="en-US" sz="1200" dirty="0" smtClean="0">
                <a:latin typeface="Times New Roman" charset="0"/>
              </a:rPr>
              <a:t>------------</a:t>
            </a:r>
          </a:p>
          <a:p>
            <a:r>
              <a:rPr lang="en-US" sz="1200" dirty="0" smtClean="0">
                <a:latin typeface="Times New Roman" charset="0"/>
              </a:rPr>
              <a:t>We will examine some of the requirements for such a framework in our domain and what options are available.</a:t>
            </a:r>
          </a:p>
        </p:txBody>
      </p:sp>
      <p:sp>
        <p:nvSpPr>
          <p:cNvPr id="4" name="Slide Number Placeholder 3"/>
          <p:cNvSpPr>
            <a:spLocks noGrp="1"/>
          </p:cNvSpPr>
          <p:nvPr>
            <p:ph type="sldNum" sz="quarter" idx="10"/>
          </p:nvPr>
        </p:nvSpPr>
        <p:spPr/>
        <p:txBody>
          <a:bodyPr/>
          <a:lstStyle/>
          <a:p>
            <a:fld id="{9B13F5B4-1C17-7F49-A8AD-541F23999276}" type="slidenum">
              <a:rPr lang="en-US" smtClean="0"/>
              <a:t>12</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ACS provides the basic services needed for object oriented distributed computing using different programming languages. Among these are:</a:t>
            </a:r>
          </a:p>
          <a:p>
            <a:pPr lvl="1"/>
            <a:r>
              <a:rPr lang="en-US" dirty="0" smtClean="0">
                <a:latin typeface="Times New Roman" charset="0"/>
              </a:rPr>
              <a:t>Transparent remote object invocation</a:t>
            </a:r>
          </a:p>
          <a:p>
            <a:pPr lvl="1"/>
            <a:r>
              <a:rPr lang="en-US" dirty="0" smtClean="0">
                <a:latin typeface="Times New Roman" charset="0"/>
              </a:rPr>
              <a:t>Object deployment and location based on a container/component model</a:t>
            </a:r>
          </a:p>
          <a:p>
            <a:pPr lvl="1"/>
            <a:r>
              <a:rPr lang="en-US" dirty="0" smtClean="0">
                <a:latin typeface="Times New Roman" charset="0"/>
              </a:rPr>
              <a:t>Distributed error and alarm handling</a:t>
            </a:r>
          </a:p>
          <a:p>
            <a:pPr lvl="1"/>
            <a:r>
              <a:rPr lang="en-US" dirty="0" smtClean="0">
                <a:latin typeface="Times New Roman" charset="0"/>
              </a:rPr>
              <a:t>Distributed logging</a:t>
            </a:r>
          </a:p>
          <a:p>
            <a:pPr lvl="1"/>
            <a:r>
              <a:rPr lang="en-US" dirty="0" smtClean="0">
                <a:latin typeface="Times New Roman" charset="0"/>
              </a:rPr>
              <a:t>Distributed events</a:t>
            </a:r>
          </a:p>
          <a:p>
            <a:r>
              <a:rPr lang="en-US" dirty="0" smtClean="0">
                <a:latin typeface="Times New Roman" charset="0"/>
              </a:rPr>
              <a:t>The ACS framework is based on CORBA and built on top of free CORBA implementations. </a:t>
            </a:r>
          </a:p>
          <a:p>
            <a:r>
              <a:rPr lang="en-US" dirty="0" smtClean="0">
                <a:latin typeface="Times New Roman" charset="0"/>
              </a:rPr>
              <a:t>Free software is extensively used wherever possible, to avoid </a:t>
            </a:r>
            <a:r>
              <a:rPr lang="ja-JP" altLang="en-US" dirty="0" smtClean="0">
                <a:latin typeface="Times New Roman" charset="0"/>
              </a:rPr>
              <a:t>“</a:t>
            </a:r>
            <a:r>
              <a:rPr lang="en-US" altLang="ja-JP" dirty="0" smtClean="0">
                <a:latin typeface="Times New Roman" charset="0"/>
              </a:rPr>
              <a:t>re-inventing the wheel</a:t>
            </a:r>
            <a:r>
              <a:rPr lang="ja-JP" altLang="en-US" dirty="0" smtClean="0">
                <a:latin typeface="Times New Roman" charset="0"/>
              </a:rPr>
              <a:t>”</a:t>
            </a:r>
            <a:r>
              <a:rPr lang="en-US" altLang="ja-JP" dirty="0" smtClean="0">
                <a:latin typeface="Times New Roman" charset="0"/>
              </a:rPr>
              <a:t>.</a:t>
            </a:r>
          </a:p>
          <a:p>
            <a:r>
              <a:rPr lang="en-US" dirty="0" smtClean="0">
                <a:latin typeface="Times New Roman" charset="0"/>
              </a:rPr>
              <a:t>ACS itself is publicly available under the Lesser GNU Public License (LGPL) license 8</a:t>
            </a:r>
          </a:p>
          <a:p>
            <a:r>
              <a:rPr lang="en-US" dirty="0" smtClean="0">
                <a:latin typeface="Times New Roman" charset="0"/>
              </a:rPr>
              <a:t>ACS</a:t>
            </a:r>
            <a:r>
              <a:rPr lang="ja-JP" altLang="en-US" dirty="0" smtClean="0">
                <a:latin typeface="Times New Roman" charset="0"/>
              </a:rPr>
              <a:t>’</a:t>
            </a:r>
            <a:r>
              <a:rPr lang="en-US" altLang="ja-JP" dirty="0" smtClean="0">
                <a:latin typeface="Times New Roman" charset="0"/>
              </a:rPr>
              <a:t>s primary platform is Red-Hat Enterprise Linux, but it works and is used also on other Linux variants.</a:t>
            </a:r>
          </a:p>
          <a:p>
            <a:r>
              <a:rPr lang="en-US" dirty="0" smtClean="0">
                <a:latin typeface="Times New Roman" charset="0"/>
              </a:rPr>
              <a:t>Real time development is supported on Real Time Linux (for ALMA) and </a:t>
            </a:r>
            <a:r>
              <a:rPr lang="en-US" dirty="0" err="1" smtClean="0">
                <a:latin typeface="Times New Roman" charset="0"/>
              </a:rPr>
              <a:t>VxWorks</a:t>
            </a:r>
            <a:r>
              <a:rPr lang="en-US" dirty="0" smtClean="0">
                <a:latin typeface="Times New Roman" charset="0"/>
              </a:rPr>
              <a:t> (for other projects).</a:t>
            </a:r>
          </a:p>
          <a:p>
            <a:r>
              <a:rPr lang="en-US" dirty="0" smtClean="0">
                <a:latin typeface="Times New Roman" charset="0"/>
              </a:rPr>
              <a:t>Development is supported in C++, Java and Python. Any other language with a CORBA mapping can be used, if needed. Coherent support of multiple programming languages is one of the key motivations for the implementation of ACS.</a:t>
            </a:r>
          </a:p>
        </p:txBody>
      </p:sp>
      <p:sp>
        <p:nvSpPr>
          <p:cNvPr id="4" name="Slide Number Placeholder 3"/>
          <p:cNvSpPr>
            <a:spLocks noGrp="1"/>
          </p:cNvSpPr>
          <p:nvPr>
            <p:ph type="sldNum" sz="quarter" idx="10"/>
          </p:nvPr>
        </p:nvSpPr>
        <p:spPr/>
        <p:txBody>
          <a:bodyPr/>
          <a:lstStyle/>
          <a:p>
            <a:fld id="{9B13F5B4-1C17-7F49-A8AD-541F23999276}" type="slidenum">
              <a:rPr lang="en-US" smtClean="0"/>
              <a:t>13</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The platforms and development environments supported by ACS are decided for each release, based on the requests coming from the user</a:t>
            </a:r>
            <a:r>
              <a:rPr lang="ja-JP" altLang="en-US" dirty="0" smtClean="0">
                <a:latin typeface="Times New Roman" charset="0"/>
              </a:rPr>
              <a:t>’</a:t>
            </a:r>
            <a:r>
              <a:rPr lang="en-US" altLang="ja-JP" dirty="0" smtClean="0">
                <a:latin typeface="Times New Roman" charset="0"/>
              </a:rPr>
              <a:t>s base.</a:t>
            </a:r>
          </a:p>
          <a:p>
            <a:r>
              <a:rPr lang="en-US" dirty="0" smtClean="0">
                <a:latin typeface="Times New Roman" charset="0"/>
              </a:rPr>
              <a:t>Our main development platform is Linux, while real time systems run under RTAI and </a:t>
            </a:r>
            <a:r>
              <a:rPr lang="en-US" dirty="0" err="1" smtClean="0">
                <a:latin typeface="Times New Roman" charset="0"/>
              </a:rPr>
              <a:t>VxWorks</a:t>
            </a:r>
            <a:r>
              <a:rPr lang="en-US" dirty="0" smtClean="0">
                <a:latin typeface="Times New Roman" charset="0"/>
              </a:rPr>
              <a:t>.</a:t>
            </a:r>
          </a:p>
          <a:p>
            <a:r>
              <a:rPr lang="en-US" dirty="0" smtClean="0">
                <a:latin typeface="Times New Roman" charset="0"/>
              </a:rPr>
              <a:t>For example ACS 5.0 will provide official support for:</a:t>
            </a:r>
          </a:p>
          <a:p>
            <a:pPr>
              <a:buFontTx/>
              <a:buChar char="•"/>
            </a:pPr>
            <a:r>
              <a:rPr lang="en-US" dirty="0" smtClean="0">
                <a:latin typeface="Times New Roman" charset="0"/>
              </a:rPr>
              <a:t> Linux (RH Enterprise and Scientific Linux 4) development and run time </a:t>
            </a:r>
          </a:p>
          <a:p>
            <a:pPr>
              <a:buFontTx/>
              <a:buChar char="•"/>
            </a:pPr>
            <a:r>
              <a:rPr lang="en-US" dirty="0" smtClean="0">
                <a:latin typeface="Times New Roman" charset="0"/>
              </a:rPr>
              <a:t> RTAI (Linux Kernel version 2.6.10, RTAI 3.2)</a:t>
            </a:r>
          </a:p>
          <a:p>
            <a:pPr>
              <a:buFontTx/>
              <a:buChar char="•"/>
            </a:pPr>
            <a:r>
              <a:rPr lang="en-US" dirty="0" smtClean="0">
                <a:latin typeface="Times New Roman" charset="0"/>
              </a:rPr>
              <a:t> Cross development for </a:t>
            </a:r>
            <a:r>
              <a:rPr lang="en-US" dirty="0" err="1" smtClean="0">
                <a:latin typeface="Times New Roman" charset="0"/>
              </a:rPr>
              <a:t>VxWorks</a:t>
            </a:r>
            <a:r>
              <a:rPr lang="en-US" dirty="0" smtClean="0">
                <a:latin typeface="Times New Roman" charset="0"/>
              </a:rPr>
              <a:t> (Tornado 2.5) from Linux, upload on </a:t>
            </a:r>
            <a:r>
              <a:rPr lang="en-US" dirty="0" err="1" smtClean="0">
                <a:latin typeface="Times New Roman" charset="0"/>
              </a:rPr>
              <a:t>VxWorks</a:t>
            </a:r>
            <a:r>
              <a:rPr lang="en-US" dirty="0" smtClean="0">
                <a:latin typeface="Times New Roman" charset="0"/>
              </a:rPr>
              <a:t> run time and debugging</a:t>
            </a:r>
          </a:p>
          <a:p>
            <a:r>
              <a:rPr lang="en-US" dirty="0" smtClean="0">
                <a:latin typeface="Times New Roman" charset="0"/>
              </a:rPr>
              <a:t>Future releases of ACS will also support small-footprint run time only installations. </a:t>
            </a:r>
          </a:p>
          <a:p>
            <a:r>
              <a:rPr lang="en-US" dirty="0" smtClean="0">
                <a:latin typeface="Times New Roman" charset="0"/>
              </a:rPr>
              <a:t>An MS-Windows version of most ACS core components is used at JSI for development and testing.</a:t>
            </a:r>
          </a:p>
          <a:p>
            <a:r>
              <a:rPr lang="en-US" dirty="0" smtClean="0">
                <a:latin typeface="Times New Roman" charset="0"/>
              </a:rPr>
              <a:t>Other platforms are supported by external groups.</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14</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charset="0"/>
              </a:rPr>
              <a:t>One of the first key decisions for the development of the ALMA software has been the one of embracing the free-software philosophy.</a:t>
            </a:r>
          </a:p>
          <a:p>
            <a:r>
              <a:rPr lang="en-US" sz="1200" dirty="0" smtClean="0">
                <a:latin typeface="Times New Roman" charset="0"/>
              </a:rPr>
              <a:t>The problems we face in the design of our system are similar to the problems encountered by other projects,</a:t>
            </a:r>
          </a:p>
          <a:p>
            <a:r>
              <a:rPr lang="en-US" sz="1200" dirty="0" smtClean="0">
                <a:latin typeface="Times New Roman" charset="0"/>
              </a:rPr>
              <a:t>The adoption of commercial packages ties one to specific vendors, often with license costs that would be prohibitive for the budget of our project and with the high risk of being affected by changes in the commercial strategy of the vendor.</a:t>
            </a:r>
          </a:p>
          <a:p>
            <a:r>
              <a:rPr lang="en-US" sz="1200" dirty="0" smtClean="0">
                <a:latin typeface="Times New Roman" charset="0"/>
              </a:rPr>
              <a:t>Therefore we decided to build our software infrastructure by taking advantage of the experience of other projects, using as much as possible freely available and at the same time widely used software. </a:t>
            </a:r>
          </a:p>
          <a:p>
            <a:r>
              <a:rPr lang="en-US" sz="1200" dirty="0" smtClean="0">
                <a:latin typeface="Times New Roman" charset="0"/>
              </a:rPr>
              <a:t>A wide open software community promises also good and fast support through the usage of newsgroups and discussion forums. Open community forums are very active and replies come very often within a few hours.</a:t>
            </a:r>
          </a:p>
          <a:p>
            <a:r>
              <a:rPr lang="en-US" sz="1200" dirty="0" smtClean="0">
                <a:latin typeface="Times New Roman" charset="0"/>
              </a:rPr>
              <a:t>The lifecycle of open software is very fast and there is no or little support for older versions.</a:t>
            </a:r>
            <a:br>
              <a:rPr lang="en-US" sz="1200" dirty="0" smtClean="0">
                <a:latin typeface="Times New Roman" charset="0"/>
              </a:rPr>
            </a:br>
            <a:r>
              <a:rPr lang="en-US" sz="1200" dirty="0" smtClean="0">
                <a:latin typeface="Times New Roman" charset="0"/>
              </a:rPr>
              <a:t>When a bug is identified, the fix usually arrives very quickly, but it is almost always tied to the latest, "bleeding-edge" version of the software. Patches to previous versions are rare.</a:t>
            </a:r>
            <a:br>
              <a:rPr lang="en-US" sz="1200" dirty="0" smtClean="0">
                <a:latin typeface="Times New Roman" charset="0"/>
              </a:rPr>
            </a:br>
            <a:r>
              <a:rPr lang="en-US" sz="1200" dirty="0" smtClean="0">
                <a:latin typeface="Times New Roman" charset="0"/>
              </a:rPr>
              <a:t>Accepting the fix thus often means accepting new features, backward incompatibilities and, perhaps, new bugs. The alternative is patching the old code ourselves (this is possible since the source code is freely available).</a:t>
            </a:r>
          </a:p>
          <a:p>
            <a:r>
              <a:rPr lang="en-US" sz="1200" dirty="0" smtClean="0">
                <a:latin typeface="Times New Roman" charset="0"/>
              </a:rPr>
              <a:t>When an open software product really becomes mainstream the resources that the authors would have to put in support become quite substantial. We have seen that very often at this point a company is founded to provide support and consultancy as a way to pay the costs. This corresponds normally to a sharp decline in the contribution of the core authors to the newsgroups, in order to convince the users to purchase support from the company.</a:t>
            </a:r>
          </a:p>
          <a:p>
            <a:r>
              <a:rPr lang="en-US" sz="1200" dirty="0" smtClean="0">
                <a:latin typeface="Times New Roman" charset="0"/>
              </a:rPr>
              <a:t>Documentation for free software is very different from the documentation you normally expect from commercial products. First of all it is very different from package to package. Detailed and comprehensive user and reference manuals are typically absent. Very often we end up having to look inside the source code.</a:t>
            </a:r>
          </a:p>
          <a:p>
            <a:r>
              <a:rPr lang="en-US" sz="1200" dirty="0" smtClean="0">
                <a:latin typeface="Times New Roman" charset="0"/>
              </a:rPr>
              <a:t>We have seen for example, that the costs during the past year for keeping  pace with real-time Linux releases and having a stable system have been much higher than originally foreseen. We have been often forced to take versions of the real-time Linux development software that is "hot off the press," just to get basic features running, although reported problems have been fixed quite promptly.</a:t>
            </a:r>
            <a:endParaRPr lang="en-US" sz="1200"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15</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16</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dirty="0" smtClean="0">
                <a:latin typeface="Times New Roman" charset="0"/>
              </a:rPr>
              <a:t>Most ALMA software is written as Components, which have no GUI. </a:t>
            </a:r>
          </a:p>
          <a:p>
            <a:pPr>
              <a:buFontTx/>
              <a:buChar char="•"/>
            </a:pPr>
            <a:r>
              <a:rPr lang="en-GB" dirty="0" smtClean="0">
                <a:latin typeface="Times New Roman" charset="0"/>
              </a:rPr>
              <a:t>The concept of Container / Component will be explained in separate presentations.</a:t>
            </a:r>
          </a:p>
          <a:p>
            <a:pPr>
              <a:buFontTx/>
              <a:buChar char="•"/>
            </a:pPr>
            <a:r>
              <a:rPr lang="en-GB" dirty="0" smtClean="0">
                <a:latin typeface="Times New Roman" charset="0"/>
              </a:rPr>
              <a:t>Mainly the scientists (writing Observation Projects or researching the archive), as well as the ALMA operators, will see GUI clients. These are written by the ALMA subsystems </a:t>
            </a:r>
            <a:r>
              <a:rPr lang="en-GB" dirty="0" err="1" smtClean="0">
                <a:latin typeface="Times New Roman" charset="0"/>
              </a:rPr>
              <a:t>ObsPrep</a:t>
            </a:r>
            <a:r>
              <a:rPr lang="en-GB" dirty="0" smtClean="0">
                <a:latin typeface="Times New Roman" charset="0"/>
              </a:rPr>
              <a:t>, Exec, Pipeline/</a:t>
            </a:r>
            <a:r>
              <a:rPr lang="en-GB" dirty="0" err="1" smtClean="0">
                <a:latin typeface="Times New Roman" charset="0"/>
              </a:rPr>
              <a:t>QuickLook</a:t>
            </a:r>
            <a:r>
              <a:rPr lang="en-GB" dirty="0" smtClean="0">
                <a:latin typeface="Times New Roman" charset="0"/>
              </a:rPr>
              <a:t>, and Archive. ACS provides an optional GUI framework called “</a:t>
            </a:r>
            <a:r>
              <a:rPr lang="en-GB" altLang="ja-JP" dirty="0" err="1" smtClean="0">
                <a:latin typeface="Times New Roman" charset="0"/>
              </a:rPr>
              <a:t>Abeans</a:t>
            </a:r>
            <a:r>
              <a:rPr lang="en-GB" dirty="0" smtClean="0">
                <a:latin typeface="Times New Roman" charset="0"/>
              </a:rPr>
              <a:t>”</a:t>
            </a:r>
            <a:r>
              <a:rPr lang="en-GB" altLang="ja-JP" dirty="0" smtClean="0">
                <a:latin typeface="Times New Roman" charset="0"/>
              </a:rPr>
              <a:t> which is particularly aimed at writing control applications GUIs. We will not touch on GUIs in the ACS course though.</a:t>
            </a:r>
          </a:p>
          <a:p>
            <a:pPr>
              <a:buFontTx/>
              <a:buChar char="•"/>
            </a:pPr>
            <a:r>
              <a:rPr lang="en-GB" dirty="0" smtClean="0">
                <a:latin typeface="Times New Roman" charset="0"/>
              </a:rPr>
              <a:t>ACS allows to easily write distributed applications. The application developer has to write software that conforms to the standards. The reward is an application that can later run on one or many machines, without coding overhead for remote communication or starting and stopping the system.</a:t>
            </a:r>
          </a:p>
        </p:txBody>
      </p:sp>
      <p:sp>
        <p:nvSpPr>
          <p:cNvPr id="4" name="Slide Number Placeholder 3"/>
          <p:cNvSpPr>
            <a:spLocks noGrp="1"/>
          </p:cNvSpPr>
          <p:nvPr>
            <p:ph type="sldNum" sz="quarter" idx="10"/>
          </p:nvPr>
        </p:nvSpPr>
        <p:spPr/>
        <p:txBody>
          <a:bodyPr/>
          <a:lstStyle/>
          <a:p>
            <a:fld id="{9B13F5B4-1C17-7F49-A8AD-541F23999276}" type="slidenum">
              <a:rPr lang="en-US" smtClean="0"/>
              <a:t>17</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GB" dirty="0" smtClean="0">
                <a:latin typeface="Times New Roman" charset="0"/>
              </a:rPr>
              <a:t>Most ALMA software is written as Components, which have no GUI. </a:t>
            </a:r>
          </a:p>
          <a:p>
            <a:pPr>
              <a:buFontTx/>
              <a:buChar char="•"/>
            </a:pPr>
            <a:r>
              <a:rPr lang="en-GB" dirty="0" smtClean="0">
                <a:latin typeface="Times New Roman" charset="0"/>
              </a:rPr>
              <a:t>The concept of Container / Component will be explained in separate presentations.</a:t>
            </a:r>
          </a:p>
          <a:p>
            <a:pPr>
              <a:buFontTx/>
              <a:buChar char="•"/>
            </a:pPr>
            <a:r>
              <a:rPr lang="en-GB" dirty="0" smtClean="0">
                <a:latin typeface="Times New Roman" charset="0"/>
              </a:rPr>
              <a:t>Mainly the scientists (writing Observation Projects or researching the archive), as well as the ALMA operators, will see GUI clients. These are written by the ALMA subsystems </a:t>
            </a:r>
            <a:r>
              <a:rPr lang="en-GB" dirty="0" err="1" smtClean="0">
                <a:latin typeface="Times New Roman" charset="0"/>
              </a:rPr>
              <a:t>ObsPrep</a:t>
            </a:r>
            <a:r>
              <a:rPr lang="en-GB" dirty="0" smtClean="0">
                <a:latin typeface="Times New Roman" charset="0"/>
              </a:rPr>
              <a:t>, Exec, Pipeline/</a:t>
            </a:r>
            <a:r>
              <a:rPr lang="en-GB" dirty="0" err="1" smtClean="0">
                <a:latin typeface="Times New Roman" charset="0"/>
              </a:rPr>
              <a:t>QuickLook</a:t>
            </a:r>
            <a:r>
              <a:rPr lang="en-GB" dirty="0" smtClean="0">
                <a:latin typeface="Times New Roman" charset="0"/>
              </a:rPr>
              <a:t>, and Archive. ACS provides an optional GUI framework called “</a:t>
            </a:r>
            <a:r>
              <a:rPr lang="en-GB" altLang="ja-JP" dirty="0" err="1" smtClean="0">
                <a:latin typeface="Times New Roman" charset="0"/>
              </a:rPr>
              <a:t>Abeans</a:t>
            </a:r>
            <a:r>
              <a:rPr lang="en-GB" dirty="0" smtClean="0">
                <a:latin typeface="Times New Roman" charset="0"/>
              </a:rPr>
              <a:t>”</a:t>
            </a:r>
            <a:r>
              <a:rPr lang="en-GB" altLang="ja-JP" dirty="0" smtClean="0">
                <a:latin typeface="Times New Roman" charset="0"/>
              </a:rPr>
              <a:t> which is particularly aimed at writing control applications GUIs. We will not touch on GUIs in the ACS course though.</a:t>
            </a:r>
          </a:p>
          <a:p>
            <a:pPr>
              <a:buFontTx/>
              <a:buChar char="•"/>
            </a:pPr>
            <a:r>
              <a:rPr lang="en-GB" dirty="0" smtClean="0">
                <a:latin typeface="Times New Roman" charset="0"/>
              </a:rPr>
              <a:t>ACS allows to easily write distributed applications. The application developer has to write software that conforms to the standards. The reward is an application that can later run on one or many machines, without coding overhead for remote communication or starting and stopping the system.</a:t>
            </a:r>
          </a:p>
        </p:txBody>
      </p:sp>
      <p:sp>
        <p:nvSpPr>
          <p:cNvPr id="4" name="Slide Number Placeholder 3"/>
          <p:cNvSpPr>
            <a:spLocks noGrp="1"/>
          </p:cNvSpPr>
          <p:nvPr>
            <p:ph type="sldNum" sz="quarter" idx="10"/>
          </p:nvPr>
        </p:nvSpPr>
        <p:spPr/>
        <p:txBody>
          <a:bodyPr/>
          <a:lstStyle/>
          <a:p>
            <a:fld id="{9B13F5B4-1C17-7F49-A8AD-541F23999276}" type="slidenum">
              <a:rPr lang="en-US" smtClean="0"/>
              <a:t>18</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Details on container location information and container </a:t>
            </a:r>
            <a:r>
              <a:rPr lang="en-GB" dirty="0" err="1" smtClean="0">
                <a:latin typeface="Times New Roman" charset="0"/>
              </a:rPr>
              <a:t>startup</a:t>
            </a:r>
            <a:r>
              <a:rPr lang="en-GB" dirty="0" smtClean="0">
                <a:latin typeface="Times New Roman" charset="0"/>
              </a:rPr>
              <a:t>:</a:t>
            </a:r>
          </a:p>
          <a:p>
            <a:pPr>
              <a:buFontTx/>
              <a:buChar char="•"/>
            </a:pPr>
            <a:r>
              <a:rPr lang="en-GB" dirty="0" smtClean="0">
                <a:latin typeface="Times New Roman" charset="0"/>
              </a:rPr>
              <a:t> for the system to work, it is good enough to start containers by hand on any machine. They dynamically add themselves. This is only done for tests though.</a:t>
            </a:r>
          </a:p>
          <a:p>
            <a:pPr>
              <a:buFontTx/>
              <a:buChar char="•"/>
            </a:pPr>
            <a:r>
              <a:rPr lang="en-GB" dirty="0" smtClean="0">
                <a:latin typeface="Times New Roman" charset="0"/>
              </a:rPr>
              <a:t> In the real ALMA, the central starter application “Executive” starts containers on various machines </a:t>
            </a:r>
          </a:p>
          <a:p>
            <a:pPr lvl="1">
              <a:buFontTx/>
              <a:buChar char="•"/>
            </a:pPr>
            <a:r>
              <a:rPr lang="en-GB" dirty="0" smtClean="0">
                <a:latin typeface="Times New Roman" charset="0"/>
              </a:rPr>
              <a:t>either based on a custom configuration file that assigns containers to machines, </a:t>
            </a:r>
          </a:p>
          <a:p>
            <a:pPr lvl="1">
              <a:buFontTx/>
              <a:buChar char="•"/>
            </a:pPr>
            <a:r>
              <a:rPr lang="en-GB" dirty="0" smtClean="0">
                <a:latin typeface="Times New Roman" charset="0"/>
              </a:rPr>
              <a:t>or based on container-machine location data from the CDB from which the manager can start containers.</a:t>
            </a:r>
          </a:p>
        </p:txBody>
      </p:sp>
      <p:sp>
        <p:nvSpPr>
          <p:cNvPr id="4" name="Slide Number Placeholder 3"/>
          <p:cNvSpPr>
            <a:spLocks noGrp="1"/>
          </p:cNvSpPr>
          <p:nvPr>
            <p:ph type="sldNum" sz="quarter" idx="10"/>
          </p:nvPr>
        </p:nvSpPr>
        <p:spPr/>
        <p:txBody>
          <a:bodyPr/>
          <a:lstStyle/>
          <a:p>
            <a:fld id="{9B13F5B4-1C17-7F49-A8AD-541F23999276}" type="slidenum">
              <a:rPr lang="en-US" smtClean="0"/>
              <a:t>19</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Details on container location information and container </a:t>
            </a:r>
            <a:r>
              <a:rPr lang="en-GB" dirty="0" err="1" smtClean="0">
                <a:latin typeface="Times New Roman" charset="0"/>
              </a:rPr>
              <a:t>startup</a:t>
            </a:r>
            <a:r>
              <a:rPr lang="en-GB" dirty="0" smtClean="0">
                <a:latin typeface="Times New Roman" charset="0"/>
              </a:rPr>
              <a:t>:</a:t>
            </a:r>
          </a:p>
          <a:p>
            <a:pPr>
              <a:buFontTx/>
              <a:buChar char="•"/>
            </a:pPr>
            <a:r>
              <a:rPr lang="en-GB" dirty="0" smtClean="0">
                <a:latin typeface="Times New Roman" charset="0"/>
              </a:rPr>
              <a:t> for the system to work, it is good enough to start containers by hand on any machine. They dynamically add themselves. This is only done for tests though.</a:t>
            </a:r>
          </a:p>
          <a:p>
            <a:pPr>
              <a:buFontTx/>
              <a:buChar char="•"/>
            </a:pPr>
            <a:r>
              <a:rPr lang="en-GB" dirty="0" smtClean="0">
                <a:latin typeface="Times New Roman" charset="0"/>
              </a:rPr>
              <a:t> In the real ALMA, the central starter application “Executive” starts containers on various machines </a:t>
            </a:r>
          </a:p>
          <a:p>
            <a:pPr lvl="1">
              <a:buFontTx/>
              <a:buChar char="•"/>
            </a:pPr>
            <a:r>
              <a:rPr lang="en-GB" dirty="0" smtClean="0">
                <a:latin typeface="Times New Roman" charset="0"/>
              </a:rPr>
              <a:t>either based on a custom configuration file that assigns containers to machines, </a:t>
            </a:r>
          </a:p>
          <a:p>
            <a:pPr lvl="1">
              <a:buFontTx/>
              <a:buChar char="•"/>
            </a:pPr>
            <a:r>
              <a:rPr lang="en-GB" dirty="0" smtClean="0">
                <a:latin typeface="Times New Roman" charset="0"/>
              </a:rPr>
              <a:t>or based on container-machine location data from the CDB from which the manager can start containers.</a:t>
            </a:r>
          </a:p>
        </p:txBody>
      </p:sp>
      <p:sp>
        <p:nvSpPr>
          <p:cNvPr id="4" name="Slide Number Placeholder 3"/>
          <p:cNvSpPr>
            <a:spLocks noGrp="1"/>
          </p:cNvSpPr>
          <p:nvPr>
            <p:ph type="sldNum" sz="quarter" idx="10"/>
          </p:nvPr>
        </p:nvSpPr>
        <p:spPr/>
        <p:txBody>
          <a:bodyPr/>
          <a:lstStyle/>
          <a:p>
            <a:fld id="{9B13F5B4-1C17-7F49-A8AD-541F23999276}" type="slidenum">
              <a:rPr lang="en-US" smtClean="0"/>
              <a:t>20</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Times New Roman" charset="0"/>
              </a:rPr>
              <a:t>Let</a:t>
            </a:r>
            <a:r>
              <a:rPr lang="ja-JP" altLang="en-US" dirty="0" smtClean="0">
                <a:latin typeface="Times New Roman" charset="0"/>
              </a:rPr>
              <a:t>’</a:t>
            </a:r>
            <a:r>
              <a:rPr lang="en-US" altLang="ja-JP" dirty="0" smtClean="0">
                <a:latin typeface="Times New Roman" charset="0"/>
              </a:rPr>
              <a:t>s take as an example a schematic architecture of the ALMA software (</a:t>
            </a:r>
            <a:r>
              <a:rPr lang="en-US" altLang="ja-JP" dirty="0" err="1" smtClean="0">
                <a:latin typeface="Times New Roman" charset="0"/>
              </a:rPr>
              <a:t>A.Farris</a:t>
            </a:r>
            <a:r>
              <a:rPr lang="en-US" altLang="ja-JP" dirty="0" smtClean="0">
                <a:latin typeface="Times New Roman" charset="0"/>
              </a:rPr>
              <a:t>, </a:t>
            </a:r>
            <a:r>
              <a:rPr lang="en-US" altLang="ja-JP" dirty="0" err="1" smtClean="0">
                <a:latin typeface="Times New Roman" charset="0"/>
              </a:rPr>
              <a:t>J.Schwarz</a:t>
            </a:r>
            <a:r>
              <a:rPr lang="en-US" altLang="ja-JP" dirty="0" smtClean="0">
                <a:latin typeface="Times New Roman" charset="0"/>
              </a:rPr>
              <a:t> ALMA HLA team).</a:t>
            </a:r>
          </a:p>
          <a:p>
            <a:endParaRPr lang="en-US" dirty="0" smtClean="0">
              <a:latin typeface="Times New Roman" charset="0"/>
            </a:endParaRPr>
          </a:p>
          <a:p>
            <a:r>
              <a:rPr lang="en-US" dirty="0" smtClean="0">
                <a:latin typeface="Times New Roman" charset="0"/>
              </a:rPr>
              <a:t>This diagram shows the main subsystems in which the software has been divided and the main relationships among then in the form of a collaboration diagram describing the typical lifecycle of a project, starting with proposal submission and ending with a researcher looking for the data in the archive after the observation has been performed.</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Details on container location information and container </a:t>
            </a:r>
            <a:r>
              <a:rPr lang="en-GB" dirty="0" err="1" smtClean="0">
                <a:latin typeface="Times New Roman" charset="0"/>
              </a:rPr>
              <a:t>startup</a:t>
            </a:r>
            <a:r>
              <a:rPr lang="en-GB" dirty="0" smtClean="0">
                <a:latin typeface="Times New Roman" charset="0"/>
              </a:rPr>
              <a:t>:</a:t>
            </a:r>
          </a:p>
          <a:p>
            <a:pPr>
              <a:buFontTx/>
              <a:buChar char="•"/>
            </a:pPr>
            <a:r>
              <a:rPr lang="en-GB" dirty="0" smtClean="0">
                <a:latin typeface="Times New Roman" charset="0"/>
              </a:rPr>
              <a:t> for the system to work, it is good enough to start containers by hand on any machine. They dynamically add themselves. This is only done for tests though.</a:t>
            </a:r>
          </a:p>
          <a:p>
            <a:pPr>
              <a:buFontTx/>
              <a:buChar char="•"/>
            </a:pPr>
            <a:r>
              <a:rPr lang="en-GB" dirty="0" smtClean="0">
                <a:latin typeface="Times New Roman" charset="0"/>
              </a:rPr>
              <a:t> In the real ALMA, the central starter application “Executive” starts containers on various machines </a:t>
            </a:r>
          </a:p>
          <a:p>
            <a:pPr lvl="1">
              <a:buFontTx/>
              <a:buChar char="•"/>
            </a:pPr>
            <a:r>
              <a:rPr lang="en-GB" dirty="0" smtClean="0">
                <a:latin typeface="Times New Roman" charset="0"/>
              </a:rPr>
              <a:t>either based on a custom configuration file that assigns containers to machines, </a:t>
            </a:r>
          </a:p>
          <a:p>
            <a:pPr lvl="1">
              <a:buFontTx/>
              <a:buChar char="•"/>
            </a:pPr>
            <a:r>
              <a:rPr lang="en-GB" dirty="0" smtClean="0">
                <a:latin typeface="Times New Roman" charset="0"/>
              </a:rPr>
              <a:t>or based on container-machine location data from the CDB from which the manager can start containers.</a:t>
            </a:r>
          </a:p>
        </p:txBody>
      </p:sp>
      <p:sp>
        <p:nvSpPr>
          <p:cNvPr id="4" name="Slide Number Placeholder 3"/>
          <p:cNvSpPr>
            <a:spLocks noGrp="1"/>
          </p:cNvSpPr>
          <p:nvPr>
            <p:ph type="sldNum" sz="quarter" idx="10"/>
          </p:nvPr>
        </p:nvSpPr>
        <p:spPr/>
        <p:txBody>
          <a:bodyPr/>
          <a:lstStyle/>
          <a:p>
            <a:fld id="{9B13F5B4-1C17-7F49-A8AD-541F23999276}" type="slidenum">
              <a:rPr lang="en-US" smtClean="0"/>
              <a:t>21</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Details on container location information and container </a:t>
            </a:r>
            <a:r>
              <a:rPr lang="en-GB" dirty="0" err="1" smtClean="0">
                <a:latin typeface="Times New Roman" charset="0"/>
              </a:rPr>
              <a:t>startup</a:t>
            </a:r>
            <a:r>
              <a:rPr lang="en-GB" dirty="0" smtClean="0">
                <a:latin typeface="Times New Roman" charset="0"/>
              </a:rPr>
              <a:t>:</a:t>
            </a:r>
          </a:p>
          <a:p>
            <a:pPr>
              <a:buFontTx/>
              <a:buChar char="•"/>
            </a:pPr>
            <a:r>
              <a:rPr lang="en-GB" dirty="0" smtClean="0">
                <a:latin typeface="Times New Roman" charset="0"/>
              </a:rPr>
              <a:t> for the system to work, it is good enough to start containers by hand on any machine. They dynamically add themselves. This is only done for tests though.</a:t>
            </a:r>
          </a:p>
          <a:p>
            <a:pPr>
              <a:buFontTx/>
              <a:buChar char="•"/>
            </a:pPr>
            <a:r>
              <a:rPr lang="en-GB" dirty="0" smtClean="0">
                <a:latin typeface="Times New Roman" charset="0"/>
              </a:rPr>
              <a:t> In the real ALMA, the central starter application “Executive” starts containers on various machines </a:t>
            </a:r>
          </a:p>
          <a:p>
            <a:pPr lvl="1">
              <a:buFontTx/>
              <a:buChar char="•"/>
            </a:pPr>
            <a:r>
              <a:rPr lang="en-GB" dirty="0" smtClean="0">
                <a:latin typeface="Times New Roman" charset="0"/>
              </a:rPr>
              <a:t>either based on a custom configuration file that assigns containers to machines, </a:t>
            </a:r>
          </a:p>
          <a:p>
            <a:pPr lvl="1">
              <a:buFontTx/>
              <a:buChar char="•"/>
            </a:pPr>
            <a:r>
              <a:rPr lang="en-GB" dirty="0" smtClean="0">
                <a:latin typeface="Times New Roman" charset="0"/>
              </a:rPr>
              <a:t>or based on container-machine location data from the CDB from which the manager can start containers.</a:t>
            </a:r>
          </a:p>
        </p:txBody>
      </p:sp>
      <p:sp>
        <p:nvSpPr>
          <p:cNvPr id="4" name="Slide Number Placeholder 3"/>
          <p:cNvSpPr>
            <a:spLocks noGrp="1"/>
          </p:cNvSpPr>
          <p:nvPr>
            <p:ph type="sldNum" sz="quarter" idx="10"/>
          </p:nvPr>
        </p:nvSpPr>
        <p:spPr/>
        <p:txBody>
          <a:bodyPr/>
          <a:lstStyle/>
          <a:p>
            <a:fld id="{9B13F5B4-1C17-7F49-A8AD-541F23999276}" type="slidenum">
              <a:rPr lang="en-US" smtClean="0"/>
              <a:t>22</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Details on container location information and container </a:t>
            </a:r>
            <a:r>
              <a:rPr lang="en-GB" dirty="0" err="1" smtClean="0">
                <a:latin typeface="Times New Roman" charset="0"/>
              </a:rPr>
              <a:t>startup</a:t>
            </a:r>
            <a:r>
              <a:rPr lang="en-GB" dirty="0" smtClean="0">
                <a:latin typeface="Times New Roman" charset="0"/>
              </a:rPr>
              <a:t>:</a:t>
            </a:r>
          </a:p>
          <a:p>
            <a:pPr>
              <a:buFontTx/>
              <a:buChar char="•"/>
            </a:pPr>
            <a:r>
              <a:rPr lang="en-GB" dirty="0" smtClean="0">
                <a:latin typeface="Times New Roman" charset="0"/>
              </a:rPr>
              <a:t> for the system to work, it is good enough to start containers by hand on any machine. They dynamically add themselves. This is only done for tests though.</a:t>
            </a:r>
          </a:p>
          <a:p>
            <a:pPr>
              <a:buFontTx/>
              <a:buChar char="•"/>
            </a:pPr>
            <a:r>
              <a:rPr lang="en-GB" dirty="0" smtClean="0">
                <a:latin typeface="Times New Roman" charset="0"/>
              </a:rPr>
              <a:t> In the real ALMA, the central starter application “Executive” starts containers on various machines, before any application software gets run. Exec maintains a configuration file that assigns containers to machines.</a:t>
            </a:r>
          </a:p>
          <a:p>
            <a:pPr>
              <a:buFontTx/>
              <a:buChar char="•"/>
            </a:pPr>
            <a:r>
              <a:rPr lang="en-GB" dirty="0" smtClean="0">
                <a:latin typeface="Times New Roman" charset="0"/>
              </a:rPr>
              <a:t> Soon the CDB will optionally include container-machine location data.</a:t>
            </a:r>
          </a:p>
          <a:p>
            <a:pPr>
              <a:buFontTx/>
              <a:buChar char="•"/>
            </a:pPr>
            <a:r>
              <a:rPr lang="en-GB" dirty="0" smtClean="0">
                <a:latin typeface="Times New Roman" charset="0"/>
              </a:rPr>
              <a:t>Services:</a:t>
            </a:r>
          </a:p>
          <a:p>
            <a:pPr lvl="1">
              <a:buFontTx/>
              <a:buChar char="•"/>
            </a:pPr>
            <a:r>
              <a:rPr lang="en-GB" dirty="0" smtClean="0">
                <a:latin typeface="Times New Roman" charset="0"/>
              </a:rPr>
              <a:t>Error propagation across processes</a:t>
            </a:r>
          </a:p>
          <a:p>
            <a:pPr lvl="1">
              <a:buFontTx/>
              <a:buChar char="•"/>
            </a:pPr>
            <a:r>
              <a:rPr lang="en-GB" dirty="0" smtClean="0">
                <a:latin typeface="Times New Roman" charset="0"/>
              </a:rPr>
              <a:t>Logging</a:t>
            </a:r>
          </a:p>
          <a:p>
            <a:pPr lvl="1">
              <a:buFontTx/>
              <a:buChar char="•"/>
            </a:pPr>
            <a:r>
              <a:rPr lang="en-GB" dirty="0" smtClean="0">
                <a:latin typeface="Times New Roman" charset="0"/>
              </a:rPr>
              <a:t>Alarm</a:t>
            </a:r>
          </a:p>
          <a:p>
            <a:pPr lvl="1">
              <a:buFontTx/>
              <a:buChar char="•"/>
            </a:pPr>
            <a:r>
              <a:rPr lang="en-GB" dirty="0" smtClean="0">
                <a:latin typeface="Times New Roman" charset="0"/>
              </a:rPr>
              <a:t>Event-based notification</a:t>
            </a:r>
          </a:p>
          <a:p>
            <a:pPr lvl="1">
              <a:buFontTx/>
              <a:buChar char="•"/>
            </a:pPr>
            <a:r>
              <a:rPr lang="en-GB" dirty="0" smtClean="0">
                <a:latin typeface="Times New Roman" charset="0"/>
              </a:rPr>
              <a:t>Bulk data transfer</a:t>
            </a:r>
          </a:p>
          <a:p>
            <a:pPr lvl="1">
              <a:buFontTx/>
              <a:buChar char="•"/>
            </a:pPr>
            <a:r>
              <a:rPr lang="en-GB" dirty="0" smtClean="0">
                <a:latin typeface="Times New Roman" charset="0"/>
              </a:rPr>
              <a:t>Other services can be plugged into the container framework if necessary (e.g. security)</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23</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Details on container location information and container </a:t>
            </a:r>
            <a:r>
              <a:rPr lang="en-GB" dirty="0" err="1" smtClean="0">
                <a:latin typeface="Times New Roman" charset="0"/>
              </a:rPr>
              <a:t>startup</a:t>
            </a:r>
            <a:r>
              <a:rPr lang="en-GB" dirty="0" smtClean="0">
                <a:latin typeface="Times New Roman" charset="0"/>
              </a:rPr>
              <a:t>:</a:t>
            </a:r>
          </a:p>
          <a:p>
            <a:pPr>
              <a:buFontTx/>
              <a:buChar char="•"/>
            </a:pPr>
            <a:r>
              <a:rPr lang="en-GB" dirty="0" smtClean="0">
                <a:latin typeface="Times New Roman" charset="0"/>
              </a:rPr>
              <a:t> for the system to work, it is good enough to start containers by hand on any machine. They dynamically add themselves. This is only done for tests though.</a:t>
            </a:r>
          </a:p>
          <a:p>
            <a:pPr>
              <a:buFontTx/>
              <a:buChar char="•"/>
            </a:pPr>
            <a:r>
              <a:rPr lang="en-GB" dirty="0" smtClean="0">
                <a:latin typeface="Times New Roman" charset="0"/>
              </a:rPr>
              <a:t> In the real ALMA, the central starter application “Executive” starts containers on various machines, before any application software gets run. Exec maintains a configuration file that assigns containers to machines.</a:t>
            </a:r>
          </a:p>
          <a:p>
            <a:pPr>
              <a:buFontTx/>
              <a:buChar char="•"/>
            </a:pPr>
            <a:r>
              <a:rPr lang="en-GB" dirty="0" smtClean="0">
                <a:latin typeface="Times New Roman" charset="0"/>
              </a:rPr>
              <a:t> Soon the CDB will optionally include container-machine location data.</a:t>
            </a:r>
          </a:p>
          <a:p>
            <a:pPr>
              <a:buFontTx/>
              <a:buChar char="•"/>
            </a:pPr>
            <a:r>
              <a:rPr lang="en-GB" dirty="0" smtClean="0">
                <a:latin typeface="Times New Roman" charset="0"/>
              </a:rPr>
              <a:t>Services:</a:t>
            </a:r>
          </a:p>
          <a:p>
            <a:pPr lvl="1">
              <a:buFontTx/>
              <a:buChar char="•"/>
            </a:pPr>
            <a:r>
              <a:rPr lang="en-GB" dirty="0" smtClean="0">
                <a:latin typeface="Times New Roman" charset="0"/>
              </a:rPr>
              <a:t>Error propagation across processes</a:t>
            </a:r>
          </a:p>
          <a:p>
            <a:pPr lvl="1">
              <a:buFontTx/>
              <a:buChar char="•"/>
            </a:pPr>
            <a:r>
              <a:rPr lang="en-GB" dirty="0" smtClean="0">
                <a:latin typeface="Times New Roman" charset="0"/>
              </a:rPr>
              <a:t>Logging</a:t>
            </a:r>
          </a:p>
          <a:p>
            <a:pPr lvl="1">
              <a:buFontTx/>
              <a:buChar char="•"/>
            </a:pPr>
            <a:r>
              <a:rPr lang="en-GB" dirty="0" smtClean="0">
                <a:latin typeface="Times New Roman" charset="0"/>
              </a:rPr>
              <a:t>Alarm</a:t>
            </a:r>
          </a:p>
          <a:p>
            <a:pPr lvl="1">
              <a:buFontTx/>
              <a:buChar char="•"/>
            </a:pPr>
            <a:r>
              <a:rPr lang="en-GB" dirty="0" smtClean="0">
                <a:latin typeface="Times New Roman" charset="0"/>
              </a:rPr>
              <a:t>Event-based notification</a:t>
            </a:r>
          </a:p>
          <a:p>
            <a:pPr lvl="1">
              <a:buFontTx/>
              <a:buChar char="•"/>
            </a:pPr>
            <a:r>
              <a:rPr lang="en-GB" dirty="0" smtClean="0">
                <a:latin typeface="Times New Roman" charset="0"/>
              </a:rPr>
              <a:t>Bulk data transfer</a:t>
            </a:r>
          </a:p>
          <a:p>
            <a:pPr lvl="1">
              <a:buFontTx/>
              <a:buChar char="•"/>
            </a:pPr>
            <a:r>
              <a:rPr lang="en-GB" dirty="0" smtClean="0">
                <a:latin typeface="Times New Roman" charset="0"/>
              </a:rPr>
              <a:t>Other services can be plugged into the container framework if necessary (e.g. security)</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24</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dirty="0" smtClean="0">
                <a:latin typeface="Times New Roman" charset="0"/>
              </a:rPr>
              <a:t>The contract between the components is specified by clearly defining interfaces.</a:t>
            </a:r>
          </a:p>
          <a:p>
            <a:pPr>
              <a:lnSpc>
                <a:spcPct val="90000"/>
              </a:lnSpc>
            </a:pPr>
            <a:endParaRPr lang="en-GB" dirty="0" smtClean="0">
              <a:latin typeface="Times New Roman" charset="0"/>
            </a:endParaRPr>
          </a:p>
          <a:p>
            <a:pPr>
              <a:lnSpc>
                <a:spcPct val="90000"/>
              </a:lnSpc>
            </a:pPr>
            <a:r>
              <a:rPr lang="en-GB" dirty="0" smtClean="0">
                <a:latin typeface="Times New Roman" charset="0"/>
              </a:rPr>
              <a:t>As a first step in the analysis and design of the system we have to identify the objects that will interact together.</a:t>
            </a:r>
          </a:p>
          <a:p>
            <a:pPr>
              <a:lnSpc>
                <a:spcPct val="90000"/>
              </a:lnSpc>
            </a:pPr>
            <a:r>
              <a:rPr lang="en-GB" dirty="0" smtClean="0">
                <a:latin typeface="Times New Roman" charset="0"/>
              </a:rPr>
              <a:t>Typically this will be done in layers. </a:t>
            </a:r>
          </a:p>
          <a:p>
            <a:pPr>
              <a:lnSpc>
                <a:spcPct val="90000"/>
              </a:lnSpc>
            </a:pPr>
            <a:r>
              <a:rPr lang="en-GB" dirty="0" smtClean="0">
                <a:latin typeface="Times New Roman" charset="0"/>
              </a:rPr>
              <a:t>Per each subsystem we will identify the outer layer of objects that will be used in the interactions between subsystems.</a:t>
            </a:r>
          </a:p>
          <a:p>
            <a:pPr>
              <a:lnSpc>
                <a:spcPct val="90000"/>
              </a:lnSpc>
            </a:pPr>
            <a:r>
              <a:rPr lang="en-GB" dirty="0" smtClean="0">
                <a:latin typeface="Times New Roman" charset="0"/>
              </a:rPr>
              <a:t>Going deeper in the analysis we will identify recursively internal layers of objects.</a:t>
            </a:r>
          </a:p>
          <a:p>
            <a:pPr>
              <a:lnSpc>
                <a:spcPct val="90000"/>
              </a:lnSpc>
            </a:pPr>
            <a:r>
              <a:rPr lang="en-GB" dirty="0" smtClean="0">
                <a:latin typeface="Times New Roman" charset="0"/>
              </a:rPr>
              <a:t>Once the objects have been identified, we will have to define their interfaces.</a:t>
            </a:r>
          </a:p>
          <a:p>
            <a:pPr>
              <a:lnSpc>
                <a:spcPct val="90000"/>
              </a:lnSpc>
            </a:pPr>
            <a:r>
              <a:rPr lang="en-GB" dirty="0" smtClean="0">
                <a:latin typeface="Times New Roman" charset="0"/>
              </a:rPr>
              <a:t>At this point we should not care about implementation and deployment.</a:t>
            </a:r>
          </a:p>
          <a:p>
            <a:pPr>
              <a:lnSpc>
                <a:spcPct val="90000"/>
              </a:lnSpc>
            </a:pPr>
            <a:r>
              <a:rPr lang="en-GB" dirty="0" smtClean="0">
                <a:latin typeface="Times New Roman" charset="0"/>
              </a:rPr>
              <a:t>It shall be possible to implement the interfaces later on using different programming languages and different architectures, as well as deploying the implementation in different ways.</a:t>
            </a:r>
          </a:p>
          <a:p>
            <a:pPr>
              <a:lnSpc>
                <a:spcPct val="90000"/>
              </a:lnSpc>
            </a:pPr>
            <a:r>
              <a:rPr lang="en-GB" dirty="0" smtClean="0">
                <a:latin typeface="Times New Roman" charset="0"/>
              </a:rPr>
              <a:t>The absolute separation between interface and implementation is essential to interoperability and scalability.</a:t>
            </a:r>
          </a:p>
          <a:p>
            <a:pPr>
              <a:lnSpc>
                <a:spcPct val="90000"/>
              </a:lnSpc>
            </a:pPr>
            <a:r>
              <a:rPr lang="en-GB" dirty="0" smtClean="0">
                <a:latin typeface="Times New Roman" charset="0"/>
              </a:rPr>
              <a:t>The best way to define interfaces if by using an implementation neutral but formal interface definition language that will be mapped in the implementation languages later on. Using a formal language is very important to avoid surprises and inconsistencies when integrating subsystems developed by different teams. Using just a textual Interface Control Document (ICD) can very easily lead to problems.</a:t>
            </a:r>
          </a:p>
          <a:p>
            <a:pPr>
              <a:lnSpc>
                <a:spcPct val="90000"/>
              </a:lnSpc>
            </a:pPr>
            <a:r>
              <a:rPr lang="en-GB" dirty="0" smtClean="0">
                <a:latin typeface="Times New Roman" charset="0"/>
              </a:rPr>
              <a:t>The clients of an object know and see only its interface and the interface shields completely the implementation underneath.</a:t>
            </a:r>
          </a:p>
          <a:p>
            <a:pPr>
              <a:lnSpc>
                <a:spcPct val="90000"/>
              </a:lnSpc>
            </a:pPr>
            <a:r>
              <a:rPr lang="en-GB" dirty="0" smtClean="0">
                <a:latin typeface="Times New Roman" charset="0"/>
              </a:rPr>
              <a:t>This makes it possible first of all to implement a servant in any language.</a:t>
            </a:r>
          </a:p>
          <a:p>
            <a:pPr>
              <a:lnSpc>
                <a:spcPct val="90000"/>
              </a:lnSpc>
            </a:pPr>
            <a:r>
              <a:rPr lang="en-GB" dirty="0" smtClean="0">
                <a:latin typeface="Times New Roman" charset="0"/>
              </a:rPr>
              <a:t>But it also means that it is possible:</a:t>
            </a:r>
          </a:p>
          <a:p>
            <a:pPr>
              <a:lnSpc>
                <a:spcPct val="90000"/>
              </a:lnSpc>
              <a:buFontTx/>
              <a:buChar char="•"/>
            </a:pPr>
            <a:r>
              <a:rPr lang="en-GB" dirty="0" smtClean="0">
                <a:latin typeface="Times New Roman" charset="0"/>
              </a:rPr>
              <a:t>To have different implementations for the same interface, if needed in multiple languages.</a:t>
            </a:r>
            <a:br>
              <a:rPr lang="en-GB" dirty="0" smtClean="0">
                <a:latin typeface="Times New Roman" charset="0"/>
              </a:rPr>
            </a:br>
            <a:r>
              <a:rPr lang="en-GB" dirty="0" smtClean="0">
                <a:latin typeface="Times New Roman" charset="0"/>
              </a:rPr>
              <a:t> For example one could provide a mock up implementation in Python for testing and an high performance servant in C++ for the final real time system.</a:t>
            </a:r>
          </a:p>
          <a:p>
            <a:pPr>
              <a:lnSpc>
                <a:spcPct val="90000"/>
              </a:lnSpc>
              <a:buFontTx/>
              <a:buChar char="•"/>
            </a:pPr>
            <a:r>
              <a:rPr lang="en-GB" dirty="0" smtClean="0">
                <a:latin typeface="Times New Roman" charset="0"/>
              </a:rPr>
              <a:t>To have one implementation serve multiple interfaces.</a:t>
            </a:r>
            <a:br>
              <a:rPr lang="en-GB" dirty="0" smtClean="0">
                <a:latin typeface="Times New Roman" charset="0"/>
              </a:rPr>
            </a:br>
            <a:r>
              <a:rPr lang="en-GB" dirty="0" smtClean="0">
                <a:latin typeface="Times New Roman" charset="0"/>
              </a:rPr>
              <a:t>For example, access to a legacy system could be done defining the interfaces for each subsystem but implementing only one generic servant (for example a sort of protocol converter) able to implement all of them. Another example is a CORBA interface to access an object (or also relational) database. It is not necessary to provide the implementation for each object type (or table) in the database. One single implementation is able to “incarnate” dynamically all interfaces.</a:t>
            </a:r>
          </a:p>
          <a:p>
            <a:pPr>
              <a:lnSpc>
                <a:spcPct val="90000"/>
              </a:lnSpc>
              <a:buFontTx/>
              <a:buChar char="•"/>
            </a:pPr>
            <a:r>
              <a:rPr lang="en-GB" dirty="0" smtClean="0">
                <a:latin typeface="Times New Roman" charset="0"/>
              </a:rPr>
              <a:t>To have one physical instance of a Servant to represent multiple logical instances. Or the other way around. Or any intermediate situation, based on scheduling and load balancing algorithms.</a:t>
            </a:r>
          </a:p>
        </p:txBody>
      </p:sp>
      <p:sp>
        <p:nvSpPr>
          <p:cNvPr id="4" name="Slide Number Placeholder 3"/>
          <p:cNvSpPr>
            <a:spLocks noGrp="1"/>
          </p:cNvSpPr>
          <p:nvPr>
            <p:ph type="sldNum" sz="quarter" idx="10"/>
          </p:nvPr>
        </p:nvSpPr>
        <p:spPr/>
        <p:txBody>
          <a:bodyPr/>
          <a:lstStyle/>
          <a:p>
            <a:fld id="{9B13F5B4-1C17-7F49-A8AD-541F23999276}" type="slidenum">
              <a:rPr lang="en-US" smtClean="0"/>
              <a:t>25</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Details on container location information and container </a:t>
            </a:r>
            <a:r>
              <a:rPr lang="en-GB" dirty="0" err="1" smtClean="0">
                <a:latin typeface="Times New Roman" charset="0"/>
              </a:rPr>
              <a:t>startup</a:t>
            </a:r>
            <a:r>
              <a:rPr lang="en-GB" dirty="0" smtClean="0">
                <a:latin typeface="Times New Roman" charset="0"/>
              </a:rPr>
              <a:t>:</a:t>
            </a:r>
          </a:p>
          <a:p>
            <a:pPr>
              <a:buFontTx/>
              <a:buChar char="•"/>
            </a:pPr>
            <a:r>
              <a:rPr lang="en-GB" dirty="0" smtClean="0">
                <a:latin typeface="Times New Roman" charset="0"/>
              </a:rPr>
              <a:t> for the system to work, it is good enough to start containers by hand on any machine. They dynamically add themselves. This is only done for tests though.</a:t>
            </a:r>
          </a:p>
          <a:p>
            <a:pPr>
              <a:buFontTx/>
              <a:buChar char="•"/>
            </a:pPr>
            <a:r>
              <a:rPr lang="en-GB" dirty="0" smtClean="0">
                <a:latin typeface="Times New Roman" charset="0"/>
              </a:rPr>
              <a:t> In the real ALMA, the central starter application “Executive” starts containers on various machines, before any application software gets run. Exec maintains a configuration file that assigns containers to machines.</a:t>
            </a:r>
          </a:p>
          <a:p>
            <a:pPr>
              <a:buFontTx/>
              <a:buChar char="•"/>
            </a:pPr>
            <a:r>
              <a:rPr lang="en-GB" dirty="0" smtClean="0">
                <a:latin typeface="Times New Roman" charset="0"/>
              </a:rPr>
              <a:t> Soon the CDB will optionally include container-machine location data.</a:t>
            </a:r>
          </a:p>
          <a:p>
            <a:pPr>
              <a:buFontTx/>
              <a:buChar char="•"/>
            </a:pPr>
            <a:r>
              <a:rPr lang="en-GB" dirty="0" smtClean="0">
                <a:latin typeface="Times New Roman" charset="0"/>
              </a:rPr>
              <a:t>Services:</a:t>
            </a:r>
          </a:p>
          <a:p>
            <a:pPr lvl="1">
              <a:buFontTx/>
              <a:buChar char="•"/>
            </a:pPr>
            <a:r>
              <a:rPr lang="en-GB" dirty="0" smtClean="0">
                <a:latin typeface="Times New Roman" charset="0"/>
              </a:rPr>
              <a:t>Error propagation across processes</a:t>
            </a:r>
          </a:p>
          <a:p>
            <a:pPr lvl="1">
              <a:buFontTx/>
              <a:buChar char="•"/>
            </a:pPr>
            <a:r>
              <a:rPr lang="en-GB" dirty="0" smtClean="0">
                <a:latin typeface="Times New Roman" charset="0"/>
              </a:rPr>
              <a:t>Logging</a:t>
            </a:r>
          </a:p>
          <a:p>
            <a:pPr lvl="1">
              <a:buFontTx/>
              <a:buChar char="•"/>
            </a:pPr>
            <a:r>
              <a:rPr lang="en-GB" dirty="0" smtClean="0">
                <a:latin typeface="Times New Roman" charset="0"/>
              </a:rPr>
              <a:t>Alarm</a:t>
            </a:r>
          </a:p>
          <a:p>
            <a:pPr lvl="1">
              <a:buFontTx/>
              <a:buChar char="•"/>
            </a:pPr>
            <a:r>
              <a:rPr lang="en-GB" dirty="0" smtClean="0">
                <a:latin typeface="Times New Roman" charset="0"/>
              </a:rPr>
              <a:t>Event-based notification</a:t>
            </a:r>
          </a:p>
          <a:p>
            <a:pPr lvl="1">
              <a:buFontTx/>
              <a:buChar char="•"/>
            </a:pPr>
            <a:r>
              <a:rPr lang="en-GB" dirty="0" smtClean="0">
                <a:latin typeface="Times New Roman" charset="0"/>
              </a:rPr>
              <a:t>Bulk data transfer</a:t>
            </a:r>
          </a:p>
          <a:p>
            <a:pPr lvl="1">
              <a:buFontTx/>
              <a:buChar char="•"/>
            </a:pPr>
            <a:r>
              <a:rPr lang="en-GB" dirty="0" smtClean="0">
                <a:latin typeface="Times New Roman" charset="0"/>
              </a:rPr>
              <a:t>Other services can be plugged into the container framework if necessary (e.g. </a:t>
            </a:r>
            <a:r>
              <a:rPr lang="en-GB" smtClean="0">
                <a:latin typeface="Times New Roman" charset="0"/>
              </a:rPr>
              <a:t>security)</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26</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Times New Roman" charset="0"/>
              </a:rPr>
              <a:t>CORBA specifies an Interface Definition Language. IDL is an ISO standard. Actually IDL is a general interface definition language used to specify interfaces also in environments that are not using CORBA at all.</a:t>
            </a:r>
          </a:p>
          <a:p>
            <a:r>
              <a:rPr lang="en-GB" dirty="0" smtClean="0">
                <a:latin typeface="Times New Roman" charset="0"/>
              </a:rPr>
              <a:t>Also DDS uses IDL as the specification language for the data types (called Topics) exchanged between publishers and subscribers.</a:t>
            </a:r>
          </a:p>
          <a:p>
            <a:r>
              <a:rPr lang="en-GB" dirty="0" smtClean="0">
                <a:latin typeface="Times New Roman" charset="0"/>
              </a:rPr>
              <a:t>This allows a smooth coexistence of CORBA  and DDS to satisfy different requirements in the same system.</a:t>
            </a:r>
          </a:p>
          <a:p>
            <a:r>
              <a:rPr lang="en-GB" dirty="0" smtClean="0">
                <a:latin typeface="Times New Roman" charset="0"/>
              </a:rPr>
              <a:t>Rather than inventing a new language, it is a good choice to take an already existing one that has been in use for long time.</a:t>
            </a:r>
          </a:p>
          <a:p>
            <a:r>
              <a:rPr lang="en-GB" dirty="0" smtClean="0">
                <a:latin typeface="Times New Roman" charset="0"/>
              </a:rPr>
              <a:t>Part of the IDL specification is also a formal mapping from IDL to any supported programming language and the other way around. There are for example mappings from and to IDL for C, C++, Java, Python, TCL and many others.</a:t>
            </a:r>
          </a:p>
          <a:p>
            <a:r>
              <a:rPr lang="en-GB" dirty="0" smtClean="0">
                <a:latin typeface="Times New Roman" charset="0"/>
              </a:rPr>
              <a:t>This has the great advantage of reconciling different object models and programming languages allowing them to easily inter operate.</a:t>
            </a:r>
          </a:p>
          <a:p>
            <a:r>
              <a:rPr lang="en-GB" dirty="0" smtClean="0">
                <a:latin typeface="Times New Roman" charset="0"/>
              </a:rPr>
              <a:t>But on the other hand forces some compromises,  in particular since some of the supported languages are not object oriented.</a:t>
            </a:r>
          </a:p>
          <a:p>
            <a:r>
              <a:rPr lang="en-GB" dirty="0" smtClean="0">
                <a:latin typeface="Times New Roman" charset="0"/>
              </a:rPr>
              <a:t>For example:</a:t>
            </a:r>
          </a:p>
          <a:p>
            <a:pPr>
              <a:lnSpc>
                <a:spcPct val="80000"/>
              </a:lnSpc>
              <a:buFontTx/>
              <a:buChar char="•"/>
            </a:pPr>
            <a:r>
              <a:rPr lang="en-GB" dirty="0" smtClean="0">
                <a:latin typeface="Times New Roman" charset="0"/>
              </a:rPr>
              <a:t>IDL supports interface inheritance (actually, multiple inheritance) but does not allow overloading, i.e. it does not allow multiple operations with the same name but a different signature. This would not be possible to implement in an easy and intuitive way in the C mapping.</a:t>
            </a:r>
          </a:p>
          <a:p>
            <a:pPr>
              <a:lnSpc>
                <a:spcPct val="80000"/>
              </a:lnSpc>
              <a:buFontTx/>
              <a:buChar char="•"/>
            </a:pPr>
            <a:r>
              <a:rPr lang="en-GB" dirty="0" smtClean="0">
                <a:latin typeface="Times New Roman" charset="0"/>
              </a:rPr>
              <a:t>IDL supports Exceptions, but not inheritance between exceptions</a:t>
            </a:r>
          </a:p>
          <a:p>
            <a:pPr>
              <a:lnSpc>
                <a:spcPct val="80000"/>
              </a:lnSpc>
            </a:pPr>
            <a:r>
              <a:rPr lang="en-GB" dirty="0" smtClean="0">
                <a:latin typeface="Times New Roman" charset="0"/>
              </a:rPr>
              <a:t>IDL has also important limitations in the specification of interfaces. IDL 3 addresses a number of these limitations.</a:t>
            </a:r>
          </a:p>
          <a:p>
            <a:r>
              <a:rPr lang="en-GB" dirty="0" smtClean="0">
                <a:latin typeface="Times New Roman" charset="0"/>
              </a:rPr>
              <a:t>For example:</a:t>
            </a:r>
          </a:p>
          <a:p>
            <a:pPr>
              <a:lnSpc>
                <a:spcPct val="80000"/>
              </a:lnSpc>
              <a:buFontTx/>
              <a:buChar char="•"/>
            </a:pPr>
            <a:r>
              <a:rPr lang="en-GB" dirty="0" smtClean="0">
                <a:latin typeface="Times New Roman" charset="0"/>
              </a:rPr>
              <a:t>IDL 2 only specifies the definition of published interfaces.</a:t>
            </a:r>
            <a:br>
              <a:rPr lang="en-GB" dirty="0" smtClean="0">
                <a:latin typeface="Times New Roman" charset="0"/>
              </a:rPr>
            </a:br>
            <a:r>
              <a:rPr lang="en-GB" dirty="0" smtClean="0">
                <a:latin typeface="Times New Roman" charset="0"/>
              </a:rPr>
              <a:t>To build a model of the interactions between objects it is useful to be able to specify also:</a:t>
            </a:r>
          </a:p>
          <a:p>
            <a:pPr lvl="1">
              <a:lnSpc>
                <a:spcPct val="80000"/>
              </a:lnSpc>
              <a:buFontTx/>
              <a:buChar char="•"/>
            </a:pPr>
            <a:r>
              <a:rPr lang="en-GB" dirty="0" smtClean="0">
                <a:latin typeface="Times New Roman" charset="0"/>
              </a:rPr>
              <a:t>Required interfaces</a:t>
            </a:r>
          </a:p>
          <a:p>
            <a:pPr lvl="1">
              <a:lnSpc>
                <a:spcPct val="80000"/>
              </a:lnSpc>
              <a:buFontTx/>
              <a:buChar char="•"/>
            </a:pPr>
            <a:r>
              <a:rPr lang="en-GB" dirty="0" smtClean="0">
                <a:latin typeface="Times New Roman" charset="0"/>
              </a:rPr>
              <a:t>Published event</a:t>
            </a:r>
          </a:p>
          <a:p>
            <a:pPr lvl="1">
              <a:lnSpc>
                <a:spcPct val="80000"/>
              </a:lnSpc>
              <a:buFontTx/>
              <a:buChar char="•"/>
            </a:pPr>
            <a:r>
              <a:rPr lang="en-GB" dirty="0" smtClean="0">
                <a:latin typeface="Times New Roman" charset="0"/>
              </a:rPr>
              <a:t>Subscribed events</a:t>
            </a:r>
          </a:p>
          <a:p>
            <a:pPr>
              <a:lnSpc>
                <a:spcPct val="80000"/>
              </a:lnSpc>
              <a:buFontTx/>
              <a:buChar char="•"/>
            </a:pPr>
            <a:r>
              <a:rPr lang="en-GB" dirty="0" smtClean="0">
                <a:latin typeface="Times New Roman" charset="0"/>
              </a:rPr>
              <a:t>The specification of an interface consists only in the signatures of the methods, but not in the pre/post conditions.</a:t>
            </a:r>
            <a:br>
              <a:rPr lang="en-GB" dirty="0" smtClean="0">
                <a:latin typeface="Times New Roman" charset="0"/>
              </a:rPr>
            </a:br>
            <a:r>
              <a:rPr lang="en-GB" dirty="0" smtClean="0">
                <a:latin typeface="Times New Roman" charset="0"/>
              </a:rPr>
              <a:t>For example, it is not possible to specify ranges for parameters</a:t>
            </a:r>
            <a:endParaRPr lang="en-GB"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27</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smtClean="0">
                <a:latin typeface="Times New Roman" charset="0"/>
              </a:rPr>
              <a:t>When thinking about the IDL language definition, it is important to think that IDL is a language to define INTERFACES and not IMPLEMENTATION. For example there is no point in implementing such things as:</a:t>
            </a:r>
          </a:p>
          <a:p>
            <a:pPr>
              <a:lnSpc>
                <a:spcPct val="90000"/>
              </a:lnSpc>
              <a:buFontTx/>
              <a:buChar char="•"/>
            </a:pPr>
            <a:r>
              <a:rPr lang="en-GB" sz="900" dirty="0" smtClean="0">
                <a:latin typeface="Times New Roman" charset="0"/>
              </a:rPr>
              <a:t>private operations or attributes</a:t>
            </a:r>
            <a:br>
              <a:rPr lang="en-GB" sz="900" dirty="0" smtClean="0">
                <a:latin typeface="Times New Roman" charset="0"/>
              </a:rPr>
            </a:br>
            <a:r>
              <a:rPr lang="en-GB" sz="900" dirty="0" smtClean="0">
                <a:latin typeface="Times New Roman" charset="0"/>
              </a:rPr>
              <a:t>because what is private in Java or C++ is “hidden inside the implementation” and, therefore has no place in the interface</a:t>
            </a:r>
          </a:p>
          <a:p>
            <a:pPr>
              <a:lnSpc>
                <a:spcPct val="90000"/>
              </a:lnSpc>
              <a:buFontTx/>
              <a:buChar char="•"/>
            </a:pPr>
            <a:r>
              <a:rPr lang="en-GB" sz="900" dirty="0" smtClean="0">
                <a:latin typeface="Times New Roman" charset="0"/>
              </a:rPr>
              <a:t>operation overriding, i.e. redefining the same operation in a sub-class with a different behaviour, since the behaviour is again domain of the implementation.</a:t>
            </a:r>
          </a:p>
          <a:p>
            <a:r>
              <a:rPr lang="en-GB" sz="900" dirty="0" smtClean="0">
                <a:latin typeface="Times New Roman" charset="0"/>
              </a:rPr>
              <a:t>It is quite common to confuse interface and implementation aspects.</a:t>
            </a:r>
          </a:p>
          <a:p>
            <a:r>
              <a:rPr lang="en-GB" sz="900" dirty="0" smtClean="0">
                <a:latin typeface="Times New Roman" charset="0"/>
              </a:rPr>
              <a:t>This diagram shows how an IDL definition is used in the code development process in CORBA.</a:t>
            </a:r>
          </a:p>
          <a:p>
            <a:pPr>
              <a:lnSpc>
                <a:spcPct val="80000"/>
              </a:lnSpc>
              <a:buFontTx/>
              <a:buChar char="•"/>
            </a:pPr>
            <a:r>
              <a:rPr lang="en-GB" sz="900" dirty="0" smtClean="0">
                <a:latin typeface="Times New Roman" charset="0"/>
              </a:rPr>
              <a:t>The IDL file is processed by one or more IDL compilers</a:t>
            </a:r>
          </a:p>
          <a:p>
            <a:pPr>
              <a:lnSpc>
                <a:spcPct val="80000"/>
              </a:lnSpc>
              <a:buFontTx/>
              <a:buChar char="•"/>
            </a:pPr>
            <a:r>
              <a:rPr lang="en-GB" sz="900" dirty="0" smtClean="0">
                <a:latin typeface="Times New Roman" charset="0"/>
              </a:rPr>
              <a:t>Each IDL compiler can produce:</a:t>
            </a:r>
          </a:p>
          <a:p>
            <a:pPr lvl="1">
              <a:lnSpc>
                <a:spcPct val="80000"/>
              </a:lnSpc>
              <a:buFontTx/>
              <a:buChar char="•"/>
            </a:pPr>
            <a:r>
              <a:rPr lang="en-GB" sz="900" dirty="0" smtClean="0">
                <a:latin typeface="Times New Roman" charset="0"/>
              </a:rPr>
              <a:t>Stub code</a:t>
            </a:r>
            <a:br>
              <a:rPr lang="en-GB" sz="900" dirty="0" smtClean="0">
                <a:latin typeface="Times New Roman" charset="0"/>
              </a:rPr>
            </a:br>
            <a:r>
              <a:rPr lang="en-GB" sz="900" dirty="0" smtClean="0">
                <a:latin typeface="Times New Roman" charset="0"/>
              </a:rPr>
              <a:t>The stub code is the code that a client has to call to invoke a remote CORBA object.</a:t>
            </a:r>
          </a:p>
          <a:p>
            <a:pPr lvl="1">
              <a:lnSpc>
                <a:spcPct val="80000"/>
              </a:lnSpc>
              <a:buFontTx/>
              <a:buChar char="•"/>
            </a:pPr>
            <a:r>
              <a:rPr lang="en-GB" sz="900" dirty="0" smtClean="0">
                <a:latin typeface="Times New Roman" charset="0"/>
              </a:rPr>
              <a:t>Skeleton code</a:t>
            </a:r>
            <a:br>
              <a:rPr lang="en-GB" sz="900" dirty="0" smtClean="0">
                <a:latin typeface="Times New Roman" charset="0"/>
              </a:rPr>
            </a:br>
            <a:r>
              <a:rPr lang="en-GB" sz="900" dirty="0" smtClean="0">
                <a:latin typeface="Times New Roman" charset="0"/>
              </a:rPr>
              <a:t>The skeleton is the code that has to be used as the bases for the implementation of the servant.</a:t>
            </a:r>
          </a:p>
          <a:p>
            <a:r>
              <a:rPr lang="en-GB" sz="900" dirty="0" smtClean="0">
                <a:latin typeface="Times New Roman" charset="0"/>
              </a:rPr>
              <a:t>So the development process can be seen through the following steps:</a:t>
            </a:r>
          </a:p>
          <a:p>
            <a:pPr>
              <a:buFontTx/>
              <a:buChar char="•"/>
            </a:pPr>
            <a:r>
              <a:rPr lang="en-GB" sz="900" dirty="0" smtClean="0">
                <a:latin typeface="Times New Roman" charset="0"/>
              </a:rPr>
              <a:t>The IDL interface is defined in agreement between the developers of servants and clients and published as the contract between them.</a:t>
            </a:r>
          </a:p>
          <a:p>
            <a:pPr>
              <a:lnSpc>
                <a:spcPct val="80000"/>
              </a:lnSpc>
              <a:buFontTx/>
              <a:buChar char="•"/>
            </a:pPr>
            <a:r>
              <a:rPr lang="en-GB" sz="900" dirty="0" smtClean="0">
                <a:latin typeface="Times New Roman" charset="0"/>
              </a:rPr>
              <a:t>The developer of the servant:</a:t>
            </a:r>
          </a:p>
          <a:p>
            <a:pPr lvl="1">
              <a:lnSpc>
                <a:spcPct val="80000"/>
              </a:lnSpc>
              <a:buFontTx/>
              <a:buChar char="•"/>
            </a:pPr>
            <a:r>
              <a:rPr lang="en-GB" sz="900" dirty="0" smtClean="0">
                <a:latin typeface="Times New Roman" charset="0"/>
              </a:rPr>
              <a:t>chooses an implementation language (for example C++)</a:t>
            </a:r>
          </a:p>
          <a:p>
            <a:pPr lvl="1">
              <a:lnSpc>
                <a:spcPct val="80000"/>
              </a:lnSpc>
              <a:buFontTx/>
              <a:buChar char="•"/>
            </a:pPr>
            <a:r>
              <a:rPr lang="en-GB" sz="900" dirty="0" smtClean="0">
                <a:latin typeface="Times New Roman" charset="0"/>
              </a:rPr>
              <a:t>selects a CORBA implementation for that language (for example TAO)</a:t>
            </a:r>
          </a:p>
          <a:p>
            <a:pPr lvl="1">
              <a:lnSpc>
                <a:spcPct val="80000"/>
              </a:lnSpc>
              <a:buFontTx/>
              <a:buChar char="•"/>
            </a:pPr>
            <a:r>
              <a:rPr lang="en-GB" sz="900" dirty="0" smtClean="0">
                <a:latin typeface="Times New Roman" charset="0"/>
              </a:rPr>
              <a:t>runs the agreed IDL through the IDL compiler and obtains a Skeleton. In the C++ case, this is an abstract C++ class mapping all operations and attributes of the class into abstract methods</a:t>
            </a:r>
          </a:p>
          <a:p>
            <a:pPr lvl="1">
              <a:lnSpc>
                <a:spcPct val="80000"/>
              </a:lnSpc>
              <a:buFontTx/>
              <a:buChar char="•"/>
            </a:pPr>
            <a:r>
              <a:rPr lang="en-GB" sz="900" dirty="0" smtClean="0">
                <a:latin typeface="Times New Roman" charset="0"/>
              </a:rPr>
              <a:t>subclasses the skeleton and implements all abstract methods</a:t>
            </a:r>
          </a:p>
          <a:p>
            <a:pPr>
              <a:lnSpc>
                <a:spcPct val="80000"/>
              </a:lnSpc>
              <a:buFontTx/>
              <a:buChar char="•"/>
            </a:pPr>
            <a:r>
              <a:rPr lang="en-GB" sz="900" dirty="0" smtClean="0">
                <a:latin typeface="Times New Roman" charset="0"/>
              </a:rPr>
              <a:t>The developer of the client:</a:t>
            </a:r>
          </a:p>
          <a:p>
            <a:pPr lvl="1">
              <a:lnSpc>
                <a:spcPct val="80000"/>
              </a:lnSpc>
              <a:buFontTx/>
              <a:buChar char="•"/>
            </a:pPr>
            <a:r>
              <a:rPr lang="en-GB" sz="900" dirty="0" smtClean="0">
                <a:latin typeface="Times New Roman" charset="0"/>
              </a:rPr>
              <a:t>chooses an implementation language (for example Python)</a:t>
            </a:r>
          </a:p>
          <a:p>
            <a:pPr lvl="1">
              <a:lnSpc>
                <a:spcPct val="80000"/>
              </a:lnSpc>
              <a:buFontTx/>
              <a:buChar char="•"/>
            </a:pPr>
            <a:r>
              <a:rPr lang="en-GB" sz="900" dirty="0" smtClean="0">
                <a:latin typeface="Times New Roman" charset="0"/>
              </a:rPr>
              <a:t>select a CORBA implementation for that language (for example </a:t>
            </a:r>
            <a:r>
              <a:rPr lang="en-GB" sz="900" dirty="0" err="1" smtClean="0">
                <a:latin typeface="Times New Roman" charset="0"/>
              </a:rPr>
              <a:t>OmniORB</a:t>
            </a:r>
            <a:r>
              <a:rPr lang="en-GB" sz="900" dirty="0" smtClean="0">
                <a:latin typeface="Times New Roman" charset="0"/>
              </a:rPr>
              <a:t>)</a:t>
            </a:r>
          </a:p>
          <a:p>
            <a:pPr lvl="1">
              <a:lnSpc>
                <a:spcPct val="80000"/>
              </a:lnSpc>
              <a:buFontTx/>
              <a:buChar char="•"/>
            </a:pPr>
            <a:r>
              <a:rPr lang="en-GB" sz="900" dirty="0" smtClean="0">
                <a:latin typeface="Times New Roman" charset="0"/>
              </a:rPr>
              <a:t>runs the agreed IDL through the IDL compiler and obtains a Stub. In the Python case, this is a python class mapping all operations and attributes of the class</a:t>
            </a:r>
          </a:p>
          <a:p>
            <a:pPr lvl="1">
              <a:lnSpc>
                <a:spcPct val="80000"/>
              </a:lnSpc>
              <a:buFontTx/>
              <a:buChar char="•"/>
            </a:pPr>
            <a:r>
              <a:rPr lang="en-GB" sz="900" dirty="0" smtClean="0">
                <a:latin typeface="Times New Roman" charset="0"/>
              </a:rPr>
              <a:t>simply calls the stub methods.</a:t>
            </a:r>
          </a:p>
        </p:txBody>
      </p:sp>
      <p:sp>
        <p:nvSpPr>
          <p:cNvPr id="4" name="Slide Number Placeholder 3"/>
          <p:cNvSpPr>
            <a:spLocks noGrp="1"/>
          </p:cNvSpPr>
          <p:nvPr>
            <p:ph type="sldNum" sz="quarter" idx="10"/>
          </p:nvPr>
        </p:nvSpPr>
        <p:spPr/>
        <p:txBody>
          <a:bodyPr/>
          <a:lstStyle/>
          <a:p>
            <a:fld id="{9B13F5B4-1C17-7F49-A8AD-541F23999276}" type="slidenum">
              <a:rPr lang="en-US" smtClean="0"/>
              <a:t>28</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latin typeface="Times New Roman" charset="0"/>
              </a:rPr>
              <a:t>Let</a:t>
            </a:r>
            <a:r>
              <a:rPr lang="ja-JP" altLang="en-US" dirty="0" smtClean="0">
                <a:latin typeface="Times New Roman" charset="0"/>
              </a:rPr>
              <a:t>’</a:t>
            </a:r>
            <a:r>
              <a:rPr lang="en-US" altLang="ja-JP" dirty="0" smtClean="0">
                <a:latin typeface="Times New Roman" charset="0"/>
              </a:rPr>
              <a:t>s take as an example a schematic architecture of the ALMA software (</a:t>
            </a:r>
            <a:r>
              <a:rPr lang="en-US" altLang="ja-JP" dirty="0" err="1" smtClean="0">
                <a:latin typeface="Times New Roman" charset="0"/>
              </a:rPr>
              <a:t>A.Farris</a:t>
            </a:r>
            <a:r>
              <a:rPr lang="en-US" altLang="ja-JP" dirty="0" smtClean="0">
                <a:latin typeface="Times New Roman" charset="0"/>
              </a:rPr>
              <a:t>, </a:t>
            </a:r>
            <a:r>
              <a:rPr lang="en-US" altLang="ja-JP" dirty="0" err="1" smtClean="0">
                <a:latin typeface="Times New Roman" charset="0"/>
              </a:rPr>
              <a:t>J.Schwarz</a:t>
            </a:r>
            <a:r>
              <a:rPr lang="en-US" altLang="ja-JP" dirty="0" smtClean="0">
                <a:latin typeface="Times New Roman" charset="0"/>
              </a:rPr>
              <a:t> ALMA HLA team).</a:t>
            </a:r>
          </a:p>
          <a:p>
            <a:endParaRPr lang="en-US" dirty="0" smtClean="0">
              <a:latin typeface="Times New Roman" charset="0"/>
            </a:endParaRPr>
          </a:p>
          <a:p>
            <a:r>
              <a:rPr lang="en-US" dirty="0" smtClean="0">
                <a:latin typeface="Times New Roman" charset="0"/>
              </a:rPr>
              <a:t>This diagram shows the main subsystems in which the software has been divided and the main relationships among then in the form of a collaboration diagram describing the typical lifecycle of a project, starting with proposal submission and ending with a researcher looking for the data in the archive after the observation has been performed.</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As can be seen from the previous discussion, the architecture of the observatory is very distributed.</a:t>
            </a:r>
          </a:p>
          <a:p>
            <a:r>
              <a:rPr lang="en-US" dirty="0" smtClean="0">
                <a:latin typeface="Times New Roman" charset="0"/>
              </a:rPr>
              <a:t>Servers and clients need to be distributed in different locations inside and outside the physical observatory where the telescope resides.</a:t>
            </a:r>
          </a:p>
          <a:p>
            <a:r>
              <a:rPr lang="en-US" dirty="0" smtClean="0">
                <a:latin typeface="Times New Roman" charset="0"/>
              </a:rPr>
              <a:t>The different parts of the system (that we did not better specify yet) have different purpose and functionality and therefore have different requirements on performance and reliability.</a:t>
            </a:r>
          </a:p>
          <a:p>
            <a:endParaRPr lang="en-US" dirty="0" smtClean="0">
              <a:latin typeface="Times New Roman" charset="0"/>
            </a:endParaRPr>
          </a:p>
          <a:p>
            <a:r>
              <a:rPr lang="en-US" dirty="0" smtClean="0">
                <a:latin typeface="Times New Roman" charset="0"/>
              </a:rPr>
              <a:t>If we take into account that parts of the system are dedicated to real time control of hardware, coordination, database management, data analysis up to the GUIs on the astronomer</a:t>
            </a:r>
            <a:r>
              <a:rPr lang="ja-JP" altLang="en-US" dirty="0" smtClean="0">
                <a:latin typeface="Times New Roman" charset="0"/>
              </a:rPr>
              <a:t>’</a:t>
            </a:r>
            <a:r>
              <a:rPr lang="en-US" altLang="ja-JP" dirty="0" smtClean="0">
                <a:latin typeface="Times New Roman" charset="0"/>
              </a:rPr>
              <a:t>s desktop, we see that this distribution involves something more than a plain Distributed System.</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5</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What we really have is a </a:t>
            </a:r>
            <a:r>
              <a:rPr lang="en-US" i="1" dirty="0" smtClean="0">
                <a:latin typeface="Times New Roman" charset="0"/>
              </a:rPr>
              <a:t>Heterogeneous</a:t>
            </a:r>
            <a:r>
              <a:rPr lang="en-US" dirty="0" smtClean="0">
                <a:latin typeface="Times New Roman" charset="0"/>
              </a:rPr>
              <a:t> Distributed Systems, since the distribution involves different:</a:t>
            </a:r>
          </a:p>
          <a:p>
            <a:pPr>
              <a:buFontTx/>
              <a:buChar char="•"/>
            </a:pPr>
            <a:r>
              <a:rPr lang="en-US" dirty="0" smtClean="0">
                <a:latin typeface="Times New Roman" charset="0"/>
              </a:rPr>
              <a:t>Hardware platforms and architectures. From real time computers to PCs of any kind on the desktops, we can have very different hardware architectures (CPU, word size, alignment, memory available…)</a:t>
            </a:r>
          </a:p>
          <a:p>
            <a:pPr>
              <a:buFontTx/>
              <a:buChar char="•"/>
            </a:pPr>
            <a:r>
              <a:rPr lang="en-US" dirty="0" smtClean="0">
                <a:latin typeface="Times New Roman" charset="0"/>
              </a:rPr>
              <a:t>System software. Any of these machines can have a real time operating system, Linux or other variants of Unix, Microsoft operating systems, </a:t>
            </a:r>
            <a:r>
              <a:rPr lang="en-US" dirty="0" err="1" smtClean="0">
                <a:latin typeface="Times New Roman" charset="0"/>
              </a:rPr>
              <a:t>MacOS</a:t>
            </a:r>
            <a:r>
              <a:rPr lang="en-US" dirty="0" smtClean="0">
                <a:latin typeface="Times New Roman" charset="0"/>
              </a:rPr>
              <a:t> or even more exotic software platforms like </a:t>
            </a:r>
            <a:r>
              <a:rPr lang="en-US" dirty="0" err="1" smtClean="0">
                <a:latin typeface="Times New Roman" charset="0"/>
              </a:rPr>
              <a:t>PalmOS</a:t>
            </a:r>
            <a:endParaRPr lang="en-US" dirty="0" smtClean="0">
              <a:latin typeface="Times New Roman" charset="0"/>
            </a:endParaRPr>
          </a:p>
          <a:p>
            <a:pPr>
              <a:buFontTx/>
              <a:buChar char="•"/>
            </a:pPr>
            <a:r>
              <a:rPr lang="en-US" dirty="0" smtClean="0">
                <a:latin typeface="Times New Roman" charset="0"/>
              </a:rPr>
              <a:t>Programming Languages. Different programming languages are more suitable for different application domains. For example, C and C++ are most suitable for real time and CPU intensive applications, while Java fits well in coordination, high level or GUI developments. Astronomers will want to write their observation scripts and reduction procedures in high level scripting languages.</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6</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In order to achieve the </a:t>
            </a:r>
            <a:r>
              <a:rPr lang="ja-JP" altLang="en-US" dirty="0" smtClean="0">
                <a:latin typeface="Times New Roman" charset="0"/>
              </a:rPr>
              <a:t>“</a:t>
            </a:r>
            <a:r>
              <a:rPr lang="en-US" altLang="ja-JP" dirty="0" smtClean="0">
                <a:latin typeface="Times New Roman" charset="0"/>
              </a:rPr>
              <a:t>separation of concerns</a:t>
            </a:r>
            <a:r>
              <a:rPr lang="ja-JP" altLang="en-US" dirty="0" smtClean="0">
                <a:latin typeface="Times New Roman" charset="0"/>
              </a:rPr>
              <a:t>”</a:t>
            </a:r>
            <a:r>
              <a:rPr lang="en-US" altLang="ja-JP" dirty="0" smtClean="0">
                <a:latin typeface="Times New Roman" charset="0"/>
              </a:rPr>
              <a:t> objective, applications developers have to be unaware of the architecture (hardware, software, programming language, location) of the servers they interact with.</a:t>
            </a:r>
          </a:p>
          <a:p>
            <a:r>
              <a:rPr lang="en-US" dirty="0" smtClean="0">
                <a:latin typeface="Times New Roman" charset="0"/>
              </a:rPr>
              <a:t>Having to deal explicitly with network communication protocols, byte order of message data, connection reliability and similar problem would be a major burden on the shoulders of the application developer.</a:t>
            </a:r>
          </a:p>
          <a:p>
            <a:r>
              <a:rPr lang="en-US" dirty="0" smtClean="0">
                <a:latin typeface="Times New Roman" charset="0"/>
              </a:rPr>
              <a:t>The technical framework has to take up this responsibility and hide all these problems to the functional developers.</a:t>
            </a:r>
          </a:p>
          <a:p>
            <a:endParaRPr lang="en-US" dirty="0" smtClean="0">
              <a:latin typeface="Times New Roman" charset="0"/>
            </a:endParaRPr>
          </a:p>
          <a:p>
            <a:r>
              <a:rPr lang="en-US" dirty="0" smtClean="0">
                <a:latin typeface="Times New Roman" charset="0"/>
              </a:rPr>
              <a:t>It shall even be possible to fully replace the server with a different one without the client noticing.</a:t>
            </a:r>
          </a:p>
          <a:p>
            <a:endParaRPr lang="en-US" dirty="0" smtClean="0">
              <a:latin typeface="Times New Roman" charset="0"/>
            </a:endParaRPr>
          </a:p>
          <a:p>
            <a:r>
              <a:rPr lang="en-US" dirty="0" smtClean="0">
                <a:latin typeface="Times New Roman" charset="0"/>
              </a:rPr>
              <a:t>We could (and this has been often the case in past projects) keep the heterogeneous domains separate. For example data analysis and control system could be implemented using different and independent software infrastructures, but this approach will lead to many problems in the interfaces. In the past, interfaces were limited and this was not an important issue. But the level of integration needed nowadays makes such a choice highly problematic.</a:t>
            </a:r>
          </a:p>
          <a:p>
            <a:endParaRPr lang="en-US" dirty="0" smtClean="0">
              <a:latin typeface="Times New Roman" charset="0"/>
            </a:endParaRPr>
          </a:p>
          <a:p>
            <a:r>
              <a:rPr lang="en-US" dirty="0" smtClean="0">
                <a:latin typeface="Times New Roman" charset="0"/>
              </a:rPr>
              <a:t>The infrastructure Framework has to take care of these aspects of the system.</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7</a:t>
            </a:fld>
            <a:endParaRPr lang="en-US"/>
          </a:p>
        </p:txBody>
      </p:sp>
    </p:spTree>
    <p:extLst>
      <p:ext uri="{BB962C8B-B14F-4D97-AF65-F5344CB8AC3E}">
        <p14:creationId xmlns:p14="http://schemas.microsoft.com/office/powerpoint/2010/main" val="250579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n-ea"/>
                <a:cs typeface="+mn-cs"/>
              </a:rPr>
              <a:t>Expressing the complexity in software of operating a mm-wavelength interferometer is difficult enough for the</a:t>
            </a:r>
          </a:p>
          <a:p>
            <a:pPr>
              <a:defRPr/>
            </a:pPr>
            <a:r>
              <a:rPr lang="en-US" dirty="0" smtClean="0">
                <a:ea typeface="+mn-ea"/>
                <a:cs typeface="+mn-cs"/>
              </a:rPr>
              <a:t>developer without the additional burden of having to know in detail the all the subfields of computer science</a:t>
            </a:r>
          </a:p>
          <a:p>
            <a:pPr>
              <a:defRPr/>
            </a:pPr>
            <a:r>
              <a:rPr lang="en-US" dirty="0" smtClean="0">
                <a:ea typeface="+mn-ea"/>
                <a:cs typeface="+mn-cs"/>
              </a:rPr>
              <a:t>associated with distributed object architecture, such as remote access, network protocols, and database technology.</a:t>
            </a:r>
          </a:p>
          <a:p>
            <a:pPr>
              <a:defRPr/>
            </a:pPr>
            <a:endParaRPr lang="en-US" dirty="0" smtClean="0">
              <a:ea typeface="+mn-ea"/>
              <a:cs typeface="+mn-cs"/>
            </a:endParaRPr>
          </a:p>
          <a:p>
            <a:pPr>
              <a:defRPr/>
            </a:pPr>
            <a:r>
              <a:rPr lang="en-US" dirty="0" smtClean="0">
                <a:ea typeface="+mn-ea"/>
                <a:cs typeface="+mn-cs"/>
              </a:rPr>
              <a:t>The separation of functional from technical concerns is a strategy for enabling the application developer</a:t>
            </a:r>
          </a:p>
          <a:p>
            <a:pPr>
              <a:defRPr/>
            </a:pPr>
            <a:r>
              <a:rPr lang="en-US" dirty="0" smtClean="0">
                <a:ea typeface="+mn-ea"/>
                <a:cs typeface="+mn-cs"/>
              </a:rPr>
              <a:t>to concentrate on the physics, algorithms, and hardware details of aperture synthesis interferometry, while a</a:t>
            </a:r>
          </a:p>
          <a:p>
            <a:pPr>
              <a:defRPr/>
            </a:pPr>
            <a:r>
              <a:rPr lang="en-US" dirty="0" smtClean="0">
                <a:ea typeface="+mn-ea"/>
                <a:cs typeface="+mn-cs"/>
              </a:rPr>
              <a:t>specialized, system-oriented team provides an easy-to-use technical infrastructure.</a:t>
            </a:r>
          </a:p>
          <a:p>
            <a:pPr>
              <a:defRPr/>
            </a:pPr>
            <a:endParaRPr lang="en-US" dirty="0" smtClean="0">
              <a:ea typeface="+mn-ea"/>
              <a:cs typeface="+mn-cs"/>
            </a:endParaRPr>
          </a:p>
          <a:p>
            <a:pPr>
              <a:defRPr/>
            </a:pPr>
            <a:r>
              <a:rPr lang="en-US" dirty="0" smtClean="0">
                <a:ea typeface="+mn-ea"/>
                <a:cs typeface="+mn-cs"/>
              </a:rPr>
              <a:t>The functional architecture further apportions these interferometry-related tasks among subsystems that can</a:t>
            </a:r>
          </a:p>
          <a:p>
            <a:pPr>
              <a:defRPr/>
            </a:pPr>
            <a:r>
              <a:rPr lang="en-US" dirty="0" smtClean="0">
                <a:ea typeface="+mn-ea"/>
                <a:cs typeface="+mn-cs"/>
              </a:rPr>
              <a:t>be developed in relative independence from each other. </a:t>
            </a:r>
          </a:p>
          <a:p>
            <a:pPr>
              <a:defRPr/>
            </a:pPr>
            <a:endParaRPr lang="en-US" dirty="0" smtClean="0">
              <a:ea typeface="+mn-ea"/>
              <a:cs typeface="+mn-cs"/>
            </a:endParaRPr>
          </a:p>
          <a:p>
            <a:pPr>
              <a:defRPr/>
            </a:pPr>
            <a:r>
              <a:rPr lang="en-US" dirty="0" smtClean="0">
                <a:ea typeface="+mn-ea"/>
                <a:cs typeface="+mn-cs"/>
              </a:rPr>
              <a:t>The technical architecture furnishes developers of these</a:t>
            </a:r>
          </a:p>
          <a:p>
            <a:pPr>
              <a:defRPr/>
            </a:pPr>
            <a:r>
              <a:rPr lang="en-US" dirty="0" smtClean="0">
                <a:ea typeface="+mn-ea"/>
                <a:cs typeface="+mn-cs"/>
              </a:rPr>
              <a:t>subsystems with simple and standard ways to 1) access remote resources; 2) store and retrieve data; 3) manage</a:t>
            </a:r>
          </a:p>
          <a:p>
            <a:pPr>
              <a:defRPr/>
            </a:pPr>
            <a:r>
              <a:rPr lang="en-US" dirty="0" smtClean="0">
                <a:ea typeface="+mn-ea"/>
                <a:cs typeface="+mn-cs"/>
              </a:rPr>
              <a:t>security needs; and 4) communicate asynchronously with other subsystems and components.</a:t>
            </a:r>
          </a:p>
        </p:txBody>
      </p:sp>
      <p:sp>
        <p:nvSpPr>
          <p:cNvPr id="4" name="Slide Number Placeholder 3"/>
          <p:cNvSpPr>
            <a:spLocks noGrp="1"/>
          </p:cNvSpPr>
          <p:nvPr>
            <p:ph type="sldNum" sz="quarter" idx="10"/>
          </p:nvPr>
        </p:nvSpPr>
        <p:spPr/>
        <p:txBody>
          <a:bodyPr/>
          <a:lstStyle/>
          <a:p>
            <a:fld id="{9B13F5B4-1C17-7F49-A8AD-541F23999276}" type="slidenum">
              <a:rPr lang="en-US" smtClean="0"/>
              <a:t>8</a:t>
            </a:fld>
            <a:endParaRPr lang="en-US"/>
          </a:p>
        </p:txBody>
      </p:sp>
    </p:spTree>
    <p:extLst>
      <p:ext uri="{BB962C8B-B14F-4D97-AF65-F5344CB8AC3E}">
        <p14:creationId xmlns:p14="http://schemas.microsoft.com/office/powerpoint/2010/main" val="309841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The functional architecture is built based on the user requirements.</a:t>
            </a:r>
          </a:p>
          <a:p>
            <a:r>
              <a:rPr lang="en-US" dirty="0" smtClean="0">
                <a:latin typeface="Times New Roman" charset="0"/>
              </a:rPr>
              <a:t>The functionality that needs to be implemented is assigned to components/subsystems and the architecture describes the responsibilities of each subsystem and the interfaces that are exposed to the other subsystems or to the external world.</a:t>
            </a:r>
          </a:p>
          <a:p>
            <a:endParaRPr lang="en-US" dirty="0" smtClean="0">
              <a:latin typeface="Times New Roman" charset="0"/>
            </a:endParaRPr>
          </a:p>
          <a:p>
            <a:r>
              <a:rPr lang="en-US" dirty="0" smtClean="0">
                <a:latin typeface="Times New Roman" charset="0"/>
              </a:rPr>
              <a:t>Then the relationships between the subsystems (i.e. how these interfaces are used when asking reciprocally services) are described.</a:t>
            </a:r>
          </a:p>
          <a:p>
            <a:endParaRPr lang="en-US" dirty="0" smtClean="0">
              <a:latin typeface="Times New Roman" charset="0"/>
            </a:endParaRPr>
          </a:p>
          <a:p>
            <a:r>
              <a:rPr lang="en-US" dirty="0" smtClean="0">
                <a:latin typeface="Times New Roman" charset="0"/>
              </a:rPr>
              <a:t>The functionality must be implemented according to the physics of the system and must implement specific algorithms that must be described in this architecture. For example scheduling algorithms, control algorithms, data reduction strategies are all part of the functional architecture.</a:t>
            </a:r>
          </a:p>
          <a:p>
            <a:endParaRPr lang="en-US" dirty="0" smtClean="0">
              <a:latin typeface="Times New Roman" charset="0"/>
            </a:endParaRPr>
          </a:p>
          <a:p>
            <a:r>
              <a:rPr lang="en-US" dirty="0" smtClean="0">
                <a:latin typeface="Times New Roman" charset="0"/>
              </a:rPr>
              <a:t>Another essential driving factor is the actual deployment and distribution of the hardware that must be controlled by the software. For example, the physical deployment of motors and sensors and the physical connection of the electronics to the control computers affects the functional architecture of the system. Or the location of the data archives and of the CPU factories for data reduction.</a:t>
            </a:r>
          </a:p>
        </p:txBody>
      </p:sp>
      <p:sp>
        <p:nvSpPr>
          <p:cNvPr id="4" name="Slide Number Placeholder 3"/>
          <p:cNvSpPr>
            <a:spLocks noGrp="1"/>
          </p:cNvSpPr>
          <p:nvPr>
            <p:ph type="sldNum" sz="quarter" idx="10"/>
          </p:nvPr>
        </p:nvSpPr>
        <p:spPr/>
        <p:txBody>
          <a:bodyPr/>
          <a:lstStyle/>
          <a:p>
            <a:fld id="{9B13F5B4-1C17-7F49-A8AD-541F23999276}" type="slidenum">
              <a:rPr lang="en-US" smtClean="0"/>
              <a:t>9</a:t>
            </a:fld>
            <a:endParaRPr lang="en-US"/>
          </a:p>
        </p:txBody>
      </p:sp>
    </p:spTree>
    <p:extLst>
      <p:ext uri="{BB962C8B-B14F-4D97-AF65-F5344CB8AC3E}">
        <p14:creationId xmlns:p14="http://schemas.microsoft.com/office/powerpoint/2010/main" val="258198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The </a:t>
            </a:r>
            <a:r>
              <a:rPr lang="ja-JP" altLang="en-US" dirty="0" smtClean="0">
                <a:latin typeface="Times New Roman" charset="0"/>
              </a:rPr>
              <a:t>“</a:t>
            </a:r>
            <a:r>
              <a:rPr lang="en-US" altLang="ja-JP" dirty="0" smtClean="0">
                <a:latin typeface="Times New Roman" charset="0"/>
              </a:rPr>
              <a:t>functional architecture</a:t>
            </a:r>
            <a:r>
              <a:rPr lang="ja-JP" altLang="en-US" dirty="0" smtClean="0">
                <a:latin typeface="Times New Roman" charset="0"/>
              </a:rPr>
              <a:t>”</a:t>
            </a:r>
            <a:r>
              <a:rPr lang="en-US" altLang="ja-JP" dirty="0" smtClean="0">
                <a:latin typeface="Times New Roman" charset="0"/>
              </a:rPr>
              <a:t> must be supported by a </a:t>
            </a:r>
            <a:r>
              <a:rPr lang="ja-JP" altLang="en-US" dirty="0" smtClean="0">
                <a:latin typeface="Times New Roman" charset="0"/>
              </a:rPr>
              <a:t>“</a:t>
            </a:r>
            <a:r>
              <a:rPr lang="en-US" altLang="ja-JP" dirty="0" smtClean="0">
                <a:latin typeface="Times New Roman" charset="0"/>
              </a:rPr>
              <a:t>technical architecture</a:t>
            </a:r>
            <a:r>
              <a:rPr lang="ja-JP" altLang="en-US" dirty="0" smtClean="0">
                <a:latin typeface="Times New Roman" charset="0"/>
              </a:rPr>
              <a:t>”</a:t>
            </a:r>
            <a:r>
              <a:rPr lang="en-US" altLang="ja-JP" dirty="0" smtClean="0">
                <a:latin typeface="Times New Roman" charset="0"/>
              </a:rPr>
              <a:t> that describes (and implements) the technical aspects of the software, like the communication protocols used, the threading model, the software deployment (process handling, distribution, activation and deactivation).</a:t>
            </a:r>
          </a:p>
          <a:p>
            <a:endParaRPr lang="en-US" dirty="0" smtClean="0">
              <a:latin typeface="Times New Roman" charset="0"/>
            </a:endParaRPr>
          </a:p>
          <a:p>
            <a:r>
              <a:rPr lang="en-US" dirty="0" smtClean="0">
                <a:latin typeface="Times New Roman" charset="0"/>
              </a:rPr>
              <a:t>The requirements for the technical architecture are mostly derived requirements.</a:t>
            </a:r>
          </a:p>
          <a:p>
            <a:endParaRPr lang="en-US" dirty="0" smtClean="0">
              <a:latin typeface="Times New Roman" charset="0"/>
            </a:endParaRPr>
          </a:p>
          <a:p>
            <a:r>
              <a:rPr lang="en-US" dirty="0" smtClean="0">
                <a:latin typeface="Times New Roman" charset="0"/>
              </a:rPr>
              <a:t>While the user requirements are the basis for the development of the functional architecture, we derive most of the technical requirements from the functional architecture itself: the technical architecture shall enable us to implement the functional architecture.</a:t>
            </a:r>
          </a:p>
        </p:txBody>
      </p:sp>
      <p:sp>
        <p:nvSpPr>
          <p:cNvPr id="4" name="Slide Number Placeholder 3"/>
          <p:cNvSpPr>
            <a:spLocks noGrp="1"/>
          </p:cNvSpPr>
          <p:nvPr>
            <p:ph type="sldNum" sz="quarter" idx="10"/>
          </p:nvPr>
        </p:nvSpPr>
        <p:spPr/>
        <p:txBody>
          <a:bodyPr/>
          <a:lstStyle/>
          <a:p>
            <a:fld id="{9B13F5B4-1C17-7F49-A8AD-541F23999276}" type="slidenum">
              <a:rPr lang="en-US" smtClean="0"/>
              <a:t>10</a:t>
            </a:fld>
            <a:endParaRPr lang="en-US"/>
          </a:p>
        </p:txBody>
      </p:sp>
    </p:spTree>
    <p:extLst>
      <p:ext uri="{BB962C8B-B14F-4D97-AF65-F5344CB8AC3E}">
        <p14:creationId xmlns:p14="http://schemas.microsoft.com/office/powerpoint/2010/main" val="258198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900113" y="3149600"/>
            <a:ext cx="8024812" cy="890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9077325" y="3149600"/>
            <a:ext cx="8026400" cy="890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EBDF644-DD30-B24E-B5CB-7DEE8EF945A7}" type="datetimeFigureOut">
              <a:rPr lang="es-ES" smtClean="0"/>
              <a:t>02-10-14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90195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900113" y="3021013"/>
            <a:ext cx="7954962" cy="1258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900113" y="4279900"/>
            <a:ext cx="7954962" cy="777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9145588" y="3021013"/>
            <a:ext cx="7958137" cy="1258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9145588" y="4279900"/>
            <a:ext cx="7958137" cy="7777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EBDF644-DD30-B24E-B5CB-7DEE8EF945A7}" type="datetimeFigureOut">
              <a:rPr lang="es-ES" smtClean="0"/>
              <a:t>02-10-14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352586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EBDF644-DD30-B24E-B5CB-7DEE8EF945A7}" type="datetimeFigureOut">
              <a:rPr lang="es-ES" smtClean="0"/>
              <a:t>02-10-14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2276279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BDF644-DD30-B24E-B5CB-7DEE8EF945A7}" type="datetimeFigureOut">
              <a:rPr lang="es-ES" smtClean="0"/>
              <a:t>02-10-14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2411204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0113" y="538163"/>
            <a:ext cx="5922962" cy="228600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7038975" y="538163"/>
            <a:ext cx="10064750" cy="1151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900113" y="2824163"/>
            <a:ext cx="5922962" cy="923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EBDF644-DD30-B24E-B5CB-7DEE8EF945A7}" type="datetimeFigureOut">
              <a:rPr lang="es-ES" smtClean="0"/>
              <a:t>02-10-14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1712194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29013" y="9447213"/>
            <a:ext cx="10802937" cy="1116012"/>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3529013" y="1206500"/>
            <a:ext cx="10802937" cy="8097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3529013" y="10563225"/>
            <a:ext cx="10802937" cy="1584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EBDF644-DD30-B24E-B5CB-7DEE8EF945A7}" type="datetimeFigureOut">
              <a:rPr lang="es-ES" smtClean="0"/>
              <a:t>02-10-14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286445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EBDF644-DD30-B24E-B5CB-7DEE8EF945A7}" type="datetimeFigureOut">
              <a:rPr lang="es-ES" smtClean="0"/>
              <a:t>02-10-14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2304462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54013" y="539750"/>
            <a:ext cx="4049712" cy="11517313"/>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900113" y="539750"/>
            <a:ext cx="12001500" cy="11517313"/>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EBDF644-DD30-B24E-B5CB-7DEE8EF945A7}" type="datetimeFigureOut">
              <a:rPr lang="es-ES" smtClean="0"/>
              <a:t>02-10-14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342700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1">
                <a:solidFill>
                  <a:srgbClr val="FFC538"/>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50963" y="4192588"/>
            <a:ext cx="15301912" cy="2894012"/>
          </a:xfrm>
        </p:spPr>
        <p:txBody>
          <a:bodyPr/>
          <a:lstStyle/>
          <a:p>
            <a:r>
              <a:rPr lang="es-ES_tradnl" smtClean="0"/>
              <a:t>Clic para editar título</a:t>
            </a:r>
            <a:endParaRPr lang="es-ES"/>
          </a:p>
        </p:txBody>
      </p:sp>
      <p:sp>
        <p:nvSpPr>
          <p:cNvPr id="3" name="Subtítulo 2"/>
          <p:cNvSpPr>
            <a:spLocks noGrp="1"/>
          </p:cNvSpPr>
          <p:nvPr>
            <p:ph type="subTitle" idx="1"/>
          </p:nvPr>
        </p:nvSpPr>
        <p:spPr>
          <a:xfrm>
            <a:off x="2700338" y="7648575"/>
            <a:ext cx="12603162" cy="34496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EBDF644-DD30-B24E-B5CB-7DEE8EF945A7}" type="datetimeFigureOut">
              <a:rPr lang="es-ES" smtClean="0"/>
              <a:t>02-10-14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174680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EBDF644-DD30-B24E-B5CB-7DEE8EF945A7}" type="datetimeFigureOut">
              <a:rPr lang="es-ES" smtClean="0"/>
              <a:t>02-10-14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165392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400" y="8672513"/>
            <a:ext cx="15303500" cy="2681287"/>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1422400" y="5721350"/>
            <a:ext cx="15303500" cy="29511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EBDF644-DD30-B24E-B5CB-7DEE8EF945A7}" type="datetimeFigureOut">
              <a:rPr lang="es-ES" smtClean="0"/>
              <a:t>02-10-14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5F91965-529D-5942-B173-E6B18CABC247}" type="slidenum">
              <a:rPr lang="es-ES" smtClean="0"/>
              <a:t>‹Nr.›</a:t>
            </a:fld>
            <a:endParaRPr lang="es-ES"/>
          </a:p>
        </p:txBody>
      </p:sp>
    </p:spTree>
    <p:extLst>
      <p:ext uri="{BB962C8B-B14F-4D97-AF65-F5344CB8AC3E}">
        <p14:creationId xmlns:p14="http://schemas.microsoft.com/office/powerpoint/2010/main" val="3484802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1" r:id="rId2"/>
    <p:sldLayoutId id="2147483652" r:id="rId3"/>
    <p:sldLayoutId id="2147483653" r:id="rId4"/>
    <p:sldLayoutId id="2147483656" r:id="rId5"/>
    <p:sldLayoutId id="2147483649" r:id="rId6"/>
  </p:sldLayoutIdLst>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00113" y="539750"/>
            <a:ext cx="16203612" cy="2249488"/>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900113" y="3149600"/>
            <a:ext cx="16203612" cy="89074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900113" y="12509500"/>
            <a:ext cx="4200525" cy="719138"/>
          </a:xfrm>
          <a:prstGeom prst="rect">
            <a:avLst/>
          </a:prstGeom>
        </p:spPr>
        <p:txBody>
          <a:bodyPr vert="horz" lIns="91440" tIns="45720" rIns="91440" bIns="45720" rtlCol="0" anchor="ctr"/>
          <a:lstStyle>
            <a:lvl1pPr algn="l">
              <a:defRPr sz="1200">
                <a:solidFill>
                  <a:schemeClr val="tx1">
                    <a:tint val="75000"/>
                  </a:schemeClr>
                </a:solidFill>
              </a:defRPr>
            </a:lvl1pPr>
          </a:lstStyle>
          <a:p>
            <a:fld id="{AEBDF644-DD30-B24E-B5CB-7DEE8EF945A7}" type="datetimeFigureOut">
              <a:rPr lang="es-ES" smtClean="0"/>
              <a:t>02-10-14</a:t>
            </a:fld>
            <a:endParaRPr lang="es-ES"/>
          </a:p>
        </p:txBody>
      </p:sp>
      <p:sp>
        <p:nvSpPr>
          <p:cNvPr id="5" name="Marcador de pie de página 4"/>
          <p:cNvSpPr>
            <a:spLocks noGrp="1"/>
          </p:cNvSpPr>
          <p:nvPr>
            <p:ph type="ftr" sz="quarter" idx="3"/>
          </p:nvPr>
        </p:nvSpPr>
        <p:spPr>
          <a:xfrm>
            <a:off x="6151563" y="12509500"/>
            <a:ext cx="5700712" cy="7191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2903200" y="12509500"/>
            <a:ext cx="4200525" cy="719138"/>
          </a:xfrm>
          <a:prstGeom prst="rect">
            <a:avLst/>
          </a:prstGeom>
        </p:spPr>
        <p:txBody>
          <a:bodyPr vert="horz" lIns="91440" tIns="45720" rIns="91440" bIns="45720" rtlCol="0" anchor="ctr"/>
          <a:lstStyle>
            <a:lvl1pPr algn="r">
              <a:defRPr sz="1200">
                <a:solidFill>
                  <a:schemeClr val="tx1">
                    <a:tint val="75000"/>
                  </a:schemeClr>
                </a:solidFill>
              </a:defRPr>
            </a:lvl1pPr>
          </a:lstStyle>
          <a:p>
            <a:fld id="{E5F91965-529D-5942-B173-E6B18CABC247}" type="slidenum">
              <a:rPr lang="es-ES" smtClean="0"/>
              <a:t>‹Nr.›</a:t>
            </a:fld>
            <a:endParaRPr lang="es-ES"/>
          </a:p>
        </p:txBody>
      </p:sp>
    </p:spTree>
    <p:extLst>
      <p:ext uri="{BB962C8B-B14F-4D97-AF65-F5344CB8AC3E}">
        <p14:creationId xmlns:p14="http://schemas.microsoft.com/office/powerpoint/2010/main" val="9657089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rgbClr val="C6D9F1"/>
                </a:solidFill>
              </a:rPr>
              <a:t>ALMA Common Software</a:t>
            </a:r>
            <a:br>
              <a:rPr lang="en-US" b="0" dirty="0" smtClean="0">
                <a:solidFill>
                  <a:srgbClr val="C6D9F1"/>
                </a:solidFill>
              </a:rPr>
            </a:br>
            <a:r>
              <a:rPr lang="en-US" sz="4400" b="0" dirty="0" smtClean="0">
                <a:solidFill>
                  <a:srgbClr val="C6D9F1"/>
                </a:solidFill>
              </a:rPr>
              <a:t>Basic Track</a:t>
            </a:r>
            <a:endParaRPr lang="en-US" sz="4400" b="0" dirty="0">
              <a:solidFill>
                <a:srgbClr val="C6D9F1"/>
              </a:solidFill>
            </a:endParaRPr>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Introduction to the ACS Framework</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Technical Architecture</a:t>
            </a:r>
          </a:p>
        </p:txBody>
      </p:sp>
      <p:sp>
        <p:nvSpPr>
          <p:cNvPr id="3" name="TextBox 2"/>
          <p:cNvSpPr txBox="1"/>
          <p:nvPr/>
        </p:nvSpPr>
        <p:spPr>
          <a:xfrm>
            <a:off x="705573" y="2845790"/>
            <a:ext cx="16627972" cy="8644639"/>
          </a:xfrm>
          <a:prstGeom prst="rect">
            <a:avLst/>
          </a:prstGeom>
          <a:noFill/>
        </p:spPr>
        <p:txBody>
          <a:bodyPr wrap="square" lIns="91405" tIns="45703" rIns="91405" bIns="45703" rtlCol="0">
            <a:spAutoFit/>
          </a:bodyPr>
          <a:lstStyle/>
          <a:p>
            <a:pPr>
              <a:lnSpc>
                <a:spcPct val="130000"/>
              </a:lnSpc>
            </a:pPr>
            <a:r>
              <a:rPr lang="en-US" dirty="0">
                <a:solidFill>
                  <a:srgbClr val="FFFFFF"/>
                </a:solidFill>
              </a:rPr>
              <a:t>The </a:t>
            </a:r>
            <a:r>
              <a:rPr lang="en-US" dirty="0" smtClean="0">
                <a:solidFill>
                  <a:srgbClr val="FFFFFF"/>
                </a:solidFill>
              </a:rPr>
              <a:t>functional architecture </a:t>
            </a:r>
            <a:r>
              <a:rPr lang="en-US" dirty="0">
                <a:solidFill>
                  <a:srgbClr val="FFFFFF"/>
                </a:solidFill>
              </a:rPr>
              <a:t>must be supported by a </a:t>
            </a:r>
            <a:r>
              <a:rPr lang="en-US" dirty="0" smtClean="0">
                <a:solidFill>
                  <a:srgbClr val="FFFFFF"/>
                </a:solidFill>
              </a:rPr>
              <a:t>technical architecture </a:t>
            </a:r>
            <a:r>
              <a:rPr lang="en-US" dirty="0">
                <a:solidFill>
                  <a:srgbClr val="FFFFFF"/>
                </a:solidFill>
              </a:rPr>
              <a:t>that describes (and implements) the technical aspects of the </a:t>
            </a:r>
            <a:r>
              <a:rPr lang="en-US" dirty="0" smtClean="0">
                <a:solidFill>
                  <a:srgbClr val="FFFFFF"/>
                </a:solidFill>
              </a:rPr>
              <a:t>software</a:t>
            </a:r>
          </a:p>
          <a:p>
            <a:pPr>
              <a:lnSpc>
                <a:spcPct val="130000"/>
              </a:lnSpc>
            </a:pPr>
            <a:endParaRPr lang="en-US" dirty="0">
              <a:solidFill>
                <a:srgbClr val="FFFFFF"/>
              </a:solidFill>
            </a:endParaRPr>
          </a:p>
          <a:p>
            <a:pPr marL="571282" indent="-571282">
              <a:lnSpc>
                <a:spcPct val="130000"/>
              </a:lnSpc>
              <a:buFont typeface="Wingdings" charset="2"/>
              <a:buChar char="²"/>
            </a:pPr>
            <a:r>
              <a:rPr lang="en-US" dirty="0">
                <a:solidFill>
                  <a:srgbClr val="FFFFFF"/>
                </a:solidFill>
              </a:rPr>
              <a:t>Access remote resources</a:t>
            </a:r>
          </a:p>
          <a:p>
            <a:pPr marL="571282" indent="-571282">
              <a:lnSpc>
                <a:spcPct val="130000"/>
              </a:lnSpc>
              <a:buFont typeface="Wingdings" charset="2"/>
              <a:buChar char="²"/>
            </a:pPr>
            <a:r>
              <a:rPr lang="en-US" dirty="0">
                <a:solidFill>
                  <a:srgbClr val="FFFFFF"/>
                </a:solidFill>
              </a:rPr>
              <a:t>Store and retrieve data (Database technology)</a:t>
            </a:r>
          </a:p>
          <a:p>
            <a:pPr marL="571282" indent="-571282">
              <a:lnSpc>
                <a:spcPct val="130000"/>
              </a:lnSpc>
              <a:buFont typeface="Wingdings" charset="2"/>
              <a:buChar char="²"/>
            </a:pPr>
            <a:r>
              <a:rPr lang="en-US" dirty="0">
                <a:solidFill>
                  <a:srgbClr val="FFFFFF"/>
                </a:solidFill>
              </a:rPr>
              <a:t>Manage security needs</a:t>
            </a:r>
          </a:p>
          <a:p>
            <a:pPr marL="571282" indent="-571282">
              <a:lnSpc>
                <a:spcPct val="130000"/>
              </a:lnSpc>
              <a:buFont typeface="Wingdings" charset="2"/>
              <a:buChar char="²"/>
            </a:pPr>
            <a:r>
              <a:rPr lang="en-US" dirty="0">
                <a:solidFill>
                  <a:srgbClr val="FFFFFF"/>
                </a:solidFill>
              </a:rPr>
              <a:t>Communication mechanisms and networking</a:t>
            </a:r>
          </a:p>
          <a:p>
            <a:pPr marL="571282" indent="-571282">
              <a:lnSpc>
                <a:spcPct val="130000"/>
              </a:lnSpc>
              <a:buFont typeface="Wingdings" charset="2"/>
              <a:buChar char="²"/>
            </a:pPr>
            <a:r>
              <a:rPr lang="en-US" dirty="0">
                <a:solidFill>
                  <a:srgbClr val="FFFFFF"/>
                </a:solidFill>
              </a:rPr>
              <a:t>Software deployment and activation</a:t>
            </a:r>
          </a:p>
          <a:p>
            <a:pPr marL="571282" indent="-571282">
              <a:lnSpc>
                <a:spcPct val="130000"/>
              </a:lnSpc>
              <a:buFont typeface="Wingdings" charset="2"/>
              <a:buChar char="²"/>
            </a:pPr>
            <a:r>
              <a:rPr lang="en-US" dirty="0">
                <a:solidFill>
                  <a:srgbClr val="FFFFFF"/>
                </a:solidFill>
              </a:rPr>
              <a:t>Programming model</a:t>
            </a:r>
          </a:p>
          <a:p>
            <a:pPr>
              <a:lnSpc>
                <a:spcPct val="130000"/>
              </a:lnSpc>
            </a:pPr>
            <a:endParaRPr lang="en-US" dirty="0" smtClean="0">
              <a:solidFill>
                <a:srgbClr val="FFFFFF"/>
              </a:solidFill>
            </a:endParaRPr>
          </a:p>
          <a:p>
            <a:pPr algn="ctr">
              <a:lnSpc>
                <a:spcPct val="130000"/>
              </a:lnSpc>
            </a:pPr>
            <a:r>
              <a:rPr lang="en-US" dirty="0" smtClean="0">
                <a:solidFill>
                  <a:srgbClr val="FFFFFF"/>
                </a:solidFill>
              </a:rPr>
              <a:t>It is provided </a:t>
            </a:r>
            <a:r>
              <a:rPr lang="en-US" dirty="0">
                <a:solidFill>
                  <a:srgbClr val="FFFFFF"/>
                </a:solidFill>
              </a:rPr>
              <a:t>by the technical team</a:t>
            </a:r>
          </a:p>
        </p:txBody>
      </p:sp>
    </p:spTree>
    <p:extLst>
      <p:ext uri="{BB962C8B-B14F-4D97-AF65-F5344CB8AC3E}">
        <p14:creationId xmlns:p14="http://schemas.microsoft.com/office/powerpoint/2010/main" val="27435994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Separation of concerns</a:t>
            </a:r>
          </a:p>
        </p:txBody>
      </p:sp>
      <p:sp>
        <p:nvSpPr>
          <p:cNvPr id="3" name="TextBox 2"/>
          <p:cNvSpPr txBox="1"/>
          <p:nvPr/>
        </p:nvSpPr>
        <p:spPr>
          <a:xfrm>
            <a:off x="705573" y="2845790"/>
            <a:ext cx="16627972" cy="6303999"/>
          </a:xfrm>
          <a:prstGeom prst="rect">
            <a:avLst/>
          </a:prstGeom>
          <a:noFill/>
        </p:spPr>
        <p:txBody>
          <a:bodyPr wrap="square" lIns="91405" tIns="45703" rIns="91405" bIns="45703" rtlCol="0">
            <a:spAutoFit/>
          </a:bodyPr>
          <a:lstStyle/>
          <a:p>
            <a:pPr marL="571282" indent="-571282">
              <a:lnSpc>
                <a:spcPct val="130000"/>
              </a:lnSpc>
              <a:buFont typeface="Wingdings" charset="2"/>
              <a:buChar char="²"/>
            </a:pPr>
            <a:r>
              <a:rPr lang="en-US" dirty="0" smtClean="0">
                <a:solidFill>
                  <a:srgbClr val="FFFFFF"/>
                </a:solidFill>
              </a:rPr>
              <a:t>Functional </a:t>
            </a:r>
            <a:r>
              <a:rPr lang="en-US" dirty="0">
                <a:solidFill>
                  <a:srgbClr val="FFFFFF"/>
                </a:solidFill>
              </a:rPr>
              <a:t>and technical architecture: two views</a:t>
            </a:r>
          </a:p>
          <a:p>
            <a:pPr marL="571282" indent="-571282">
              <a:lnSpc>
                <a:spcPct val="130000"/>
              </a:lnSpc>
              <a:buFont typeface="Wingdings" charset="2"/>
              <a:buChar char="²"/>
            </a:pPr>
            <a:r>
              <a:rPr lang="en-US" dirty="0">
                <a:solidFill>
                  <a:srgbClr val="FFFFFF"/>
                </a:solidFill>
              </a:rPr>
              <a:t>Subsystem teams should concentrate on function</a:t>
            </a:r>
          </a:p>
          <a:p>
            <a:pPr marL="571282" indent="-571282">
              <a:lnSpc>
                <a:spcPct val="130000"/>
              </a:lnSpc>
              <a:buFont typeface="Wingdings" charset="2"/>
              <a:buChar char="²"/>
            </a:pPr>
            <a:r>
              <a:rPr lang="en-US" dirty="0">
                <a:solidFill>
                  <a:srgbClr val="FFFFFF"/>
                </a:solidFill>
              </a:rPr>
              <a:t>Technical architecture provides them with simple and standard ways to, for example:</a:t>
            </a:r>
          </a:p>
          <a:p>
            <a:pPr marL="1578715" lvl="1" indent="-571282">
              <a:lnSpc>
                <a:spcPct val="130000"/>
              </a:lnSpc>
              <a:buFont typeface="Wingdings" charset="2"/>
              <a:buChar char="²"/>
            </a:pPr>
            <a:r>
              <a:rPr lang="en-US" dirty="0">
                <a:solidFill>
                  <a:srgbClr val="FFFFFF"/>
                </a:solidFill>
              </a:rPr>
              <a:t>Access remote resources</a:t>
            </a:r>
          </a:p>
          <a:p>
            <a:pPr marL="1578715" lvl="1" indent="-571282">
              <a:lnSpc>
                <a:spcPct val="130000"/>
              </a:lnSpc>
              <a:buFont typeface="Wingdings" charset="2"/>
              <a:buChar char="²"/>
            </a:pPr>
            <a:r>
              <a:rPr lang="en-US" dirty="0">
                <a:solidFill>
                  <a:srgbClr val="FFFFFF"/>
                </a:solidFill>
              </a:rPr>
              <a:t>Store and retrieve data</a:t>
            </a:r>
          </a:p>
          <a:p>
            <a:pPr marL="1578715" lvl="1" indent="-571282">
              <a:lnSpc>
                <a:spcPct val="130000"/>
              </a:lnSpc>
              <a:buFont typeface="Wingdings" charset="2"/>
              <a:buChar char="²"/>
            </a:pPr>
            <a:r>
              <a:rPr lang="en-US" dirty="0">
                <a:solidFill>
                  <a:srgbClr val="FFFFFF"/>
                </a:solidFill>
              </a:rPr>
              <a:t>Manage security needs</a:t>
            </a:r>
          </a:p>
          <a:p>
            <a:pPr marL="571282" indent="-571282">
              <a:lnSpc>
                <a:spcPct val="130000"/>
              </a:lnSpc>
              <a:buFont typeface="Wingdings" charset="2"/>
              <a:buChar char="²"/>
            </a:pPr>
            <a:r>
              <a:rPr lang="en-US" dirty="0">
                <a:solidFill>
                  <a:srgbClr val="FFFFFF"/>
                </a:solidFill>
              </a:rPr>
              <a:t>Keep the two concerns separate</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1614833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Infrastructure Framework</a:t>
            </a:r>
          </a:p>
        </p:txBody>
      </p:sp>
      <p:sp>
        <p:nvSpPr>
          <p:cNvPr id="3" name="TextBox 2"/>
          <p:cNvSpPr txBox="1"/>
          <p:nvPr/>
        </p:nvSpPr>
        <p:spPr>
          <a:xfrm>
            <a:off x="705573" y="2845790"/>
            <a:ext cx="16627972" cy="7084212"/>
          </a:xfrm>
          <a:prstGeom prst="rect">
            <a:avLst/>
          </a:prstGeom>
          <a:noFill/>
        </p:spPr>
        <p:txBody>
          <a:bodyPr wrap="square" lIns="91405" tIns="45703" rIns="91405" bIns="45703" rtlCol="0">
            <a:spAutoFit/>
          </a:bodyPr>
          <a:lstStyle/>
          <a:p>
            <a:pPr algn="ctr">
              <a:lnSpc>
                <a:spcPct val="130000"/>
              </a:lnSpc>
            </a:pPr>
            <a:r>
              <a:rPr lang="en-US" b="1" dirty="0">
                <a:solidFill>
                  <a:srgbClr val="FFFFFF"/>
                </a:solidFill>
              </a:rPr>
              <a:t>The key to the separation between </a:t>
            </a:r>
            <a:r>
              <a:rPr lang="en-US" b="1" dirty="0" smtClean="0">
                <a:solidFill>
                  <a:srgbClr val="FFFFFF"/>
                </a:solidFill>
              </a:rPr>
              <a:t>Functional </a:t>
            </a:r>
            <a:r>
              <a:rPr lang="en-US" b="1" dirty="0">
                <a:solidFill>
                  <a:srgbClr val="FFFFFF"/>
                </a:solidFill>
              </a:rPr>
              <a:t>and Technical Architecture</a:t>
            </a:r>
          </a:p>
          <a:p>
            <a:pPr>
              <a:lnSpc>
                <a:spcPct val="130000"/>
              </a:lnSpc>
            </a:pPr>
            <a:r>
              <a:rPr lang="en-US" dirty="0">
                <a:solidFill>
                  <a:srgbClr val="FFFFFF"/>
                </a:solidFill>
              </a:rPr>
              <a:t>Purpose of a framework is to</a:t>
            </a:r>
            <a:r>
              <a:rPr lang="en-US" dirty="0" smtClean="0">
                <a:solidFill>
                  <a:srgbClr val="FFFFFF"/>
                </a:solidFill>
              </a:rPr>
              <a:t>:</a:t>
            </a:r>
          </a:p>
          <a:p>
            <a:pPr marL="571282" indent="-571282">
              <a:lnSpc>
                <a:spcPct val="130000"/>
              </a:lnSpc>
              <a:buFont typeface="Wingdings" charset="2"/>
              <a:buChar char="²"/>
            </a:pPr>
            <a:r>
              <a:rPr lang="en-US" dirty="0">
                <a:solidFill>
                  <a:srgbClr val="FFFFFF"/>
                </a:solidFill>
              </a:rPr>
              <a:t>provide a programming model</a:t>
            </a:r>
          </a:p>
          <a:p>
            <a:pPr marL="1578715" lvl="1" indent="-571282">
              <a:lnSpc>
                <a:spcPct val="130000"/>
              </a:lnSpc>
              <a:buFont typeface="Wingdings" charset="2"/>
              <a:buChar char="²"/>
            </a:pPr>
            <a:r>
              <a:rPr lang="en-US" dirty="0">
                <a:solidFill>
                  <a:srgbClr val="FFFFFF"/>
                </a:solidFill>
              </a:rPr>
              <a:t>Ensure that the same thing is done in the same way in </a:t>
            </a:r>
            <a:r>
              <a:rPr lang="en-US" dirty="0" smtClean="0">
                <a:solidFill>
                  <a:srgbClr val="FFFFFF"/>
                </a:solidFill>
              </a:rPr>
              <a:t>all the development locations</a:t>
            </a:r>
            <a:endParaRPr lang="en-US" dirty="0">
              <a:solidFill>
                <a:srgbClr val="FFFFFF"/>
              </a:solidFill>
            </a:endParaRPr>
          </a:p>
          <a:p>
            <a:pPr marL="571282" indent="-571282">
              <a:lnSpc>
                <a:spcPct val="130000"/>
              </a:lnSpc>
              <a:buFont typeface="Wingdings" charset="2"/>
              <a:buChar char="²"/>
            </a:pPr>
            <a:r>
              <a:rPr lang="en-US" dirty="0">
                <a:solidFill>
                  <a:srgbClr val="FFFFFF"/>
                </a:solidFill>
              </a:rPr>
              <a:t>provide common paradigm abstractions</a:t>
            </a:r>
          </a:p>
          <a:p>
            <a:pPr marL="571282" indent="-571282">
              <a:lnSpc>
                <a:spcPct val="130000"/>
              </a:lnSpc>
              <a:buFont typeface="Wingdings" charset="2"/>
              <a:buChar char="²"/>
            </a:pPr>
            <a:r>
              <a:rPr lang="en-US" dirty="0">
                <a:solidFill>
                  <a:srgbClr val="FFFFFF"/>
                </a:solidFill>
              </a:rPr>
              <a:t>mask heterogeneity</a:t>
            </a:r>
          </a:p>
          <a:p>
            <a:pPr marL="571282" indent="-571282">
              <a:lnSpc>
                <a:spcPct val="130000"/>
              </a:lnSpc>
              <a:buFont typeface="Wingdings" charset="2"/>
              <a:buChar char="²"/>
            </a:pPr>
            <a:r>
              <a:rPr lang="en-US" dirty="0">
                <a:solidFill>
                  <a:srgbClr val="FFFFFF"/>
                </a:solidFill>
              </a:rPr>
              <a:t>satisfy performance, reliability and security requirements</a:t>
            </a:r>
          </a:p>
        </p:txBody>
      </p:sp>
    </p:spTree>
    <p:extLst>
      <p:ext uri="{BB962C8B-B14F-4D97-AF65-F5344CB8AC3E}">
        <p14:creationId xmlns:p14="http://schemas.microsoft.com/office/powerpoint/2010/main" val="4151754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The </a:t>
            </a:r>
            <a:r>
              <a:rPr lang="en-US" b="0" dirty="0" smtClean="0">
                <a:solidFill>
                  <a:srgbClr val="C6D9F1"/>
                </a:solidFill>
              </a:rPr>
              <a:t>ALMA Common Software (ACS) Framework</a:t>
            </a:r>
            <a:endParaRPr lang="en-US" b="0" dirty="0">
              <a:solidFill>
                <a:srgbClr val="C6D9F1"/>
              </a:solidFill>
            </a:endParaRPr>
          </a:p>
        </p:txBody>
      </p:sp>
      <p:sp>
        <p:nvSpPr>
          <p:cNvPr id="3" name="TextBox 2"/>
          <p:cNvSpPr txBox="1"/>
          <p:nvPr/>
        </p:nvSpPr>
        <p:spPr>
          <a:xfrm>
            <a:off x="705573" y="2845790"/>
            <a:ext cx="16627972" cy="8644639"/>
          </a:xfrm>
          <a:prstGeom prst="rect">
            <a:avLst/>
          </a:prstGeom>
          <a:noFill/>
        </p:spPr>
        <p:txBody>
          <a:bodyPr wrap="square" lIns="91405" tIns="45703" rIns="91405" bIns="45703" rtlCol="0">
            <a:spAutoFit/>
          </a:bodyPr>
          <a:lstStyle/>
          <a:p>
            <a:pPr marL="571500" indent="-571500">
              <a:lnSpc>
                <a:spcPct val="130000"/>
              </a:lnSpc>
              <a:buFont typeface="Wingdings" charset="2"/>
              <a:buChar char="²"/>
            </a:pPr>
            <a:r>
              <a:rPr lang="en-US" dirty="0">
                <a:solidFill>
                  <a:srgbClr val="FFFFFF"/>
                </a:solidFill>
              </a:rPr>
              <a:t>ACS provides the basic services needed for object oriented distributed computing. Among these:</a:t>
            </a:r>
          </a:p>
          <a:p>
            <a:pPr marL="1578933" lvl="1" indent="-571500">
              <a:lnSpc>
                <a:spcPct val="130000"/>
              </a:lnSpc>
              <a:buFont typeface="Wingdings" charset="2"/>
              <a:buChar char="²"/>
            </a:pPr>
            <a:r>
              <a:rPr lang="en-US" dirty="0">
                <a:solidFill>
                  <a:srgbClr val="FFFFFF"/>
                </a:solidFill>
              </a:rPr>
              <a:t>Transparent remote object invocation</a:t>
            </a:r>
          </a:p>
          <a:p>
            <a:pPr marL="1578933" lvl="1" indent="-571500">
              <a:lnSpc>
                <a:spcPct val="130000"/>
              </a:lnSpc>
              <a:buFont typeface="Wingdings" charset="2"/>
              <a:buChar char="²"/>
            </a:pPr>
            <a:r>
              <a:rPr lang="en-US" dirty="0">
                <a:solidFill>
                  <a:srgbClr val="FFFFFF"/>
                </a:solidFill>
              </a:rPr>
              <a:t>Object deployment and location based on a container/component model</a:t>
            </a:r>
          </a:p>
          <a:p>
            <a:pPr marL="1578933" lvl="1" indent="-571500">
              <a:lnSpc>
                <a:spcPct val="130000"/>
              </a:lnSpc>
              <a:buFont typeface="Wingdings" charset="2"/>
              <a:buChar char="²"/>
            </a:pPr>
            <a:r>
              <a:rPr lang="en-US" dirty="0">
                <a:solidFill>
                  <a:srgbClr val="FFFFFF"/>
                </a:solidFill>
              </a:rPr>
              <a:t>Distributed error and alarm handling</a:t>
            </a:r>
          </a:p>
          <a:p>
            <a:pPr marL="1578933" lvl="1" indent="-571500">
              <a:lnSpc>
                <a:spcPct val="130000"/>
              </a:lnSpc>
              <a:buFont typeface="Wingdings" charset="2"/>
              <a:buChar char="²"/>
            </a:pPr>
            <a:r>
              <a:rPr lang="en-US" dirty="0">
                <a:solidFill>
                  <a:srgbClr val="FFFFFF"/>
                </a:solidFill>
              </a:rPr>
              <a:t>Distributed logging</a:t>
            </a:r>
          </a:p>
          <a:p>
            <a:pPr marL="1578933" lvl="1" indent="-571500">
              <a:lnSpc>
                <a:spcPct val="130000"/>
              </a:lnSpc>
              <a:buFont typeface="Wingdings" charset="2"/>
              <a:buChar char="²"/>
            </a:pPr>
            <a:r>
              <a:rPr lang="en-US" dirty="0">
                <a:solidFill>
                  <a:srgbClr val="FFFFFF"/>
                </a:solidFill>
              </a:rPr>
              <a:t>Distributed events</a:t>
            </a:r>
          </a:p>
          <a:p>
            <a:pPr marL="571500" indent="-571500">
              <a:lnSpc>
                <a:spcPct val="130000"/>
              </a:lnSpc>
              <a:buFont typeface="Wingdings" charset="2"/>
              <a:buChar char="²"/>
            </a:pPr>
            <a:r>
              <a:rPr lang="en-US" dirty="0">
                <a:solidFill>
                  <a:srgbClr val="FFFFFF"/>
                </a:solidFill>
              </a:rPr>
              <a:t>The ACS framework is based on CORBA and built on top of free CORBA implementations. </a:t>
            </a:r>
          </a:p>
          <a:p>
            <a:pPr marL="571500" indent="-571500">
              <a:lnSpc>
                <a:spcPct val="130000"/>
              </a:lnSpc>
              <a:buFont typeface="Wingdings" charset="2"/>
              <a:buChar char="²"/>
            </a:pPr>
            <a:r>
              <a:rPr lang="en-US" dirty="0">
                <a:solidFill>
                  <a:srgbClr val="FFFFFF"/>
                </a:solidFill>
              </a:rPr>
              <a:t>Model driven development with code </a:t>
            </a:r>
            <a:r>
              <a:rPr lang="en-US" dirty="0" smtClean="0">
                <a:solidFill>
                  <a:srgbClr val="FFFFFF"/>
                </a:solidFill>
              </a:rPr>
              <a:t>generation</a:t>
            </a:r>
            <a:endParaRPr lang="en-US" dirty="0">
              <a:solidFill>
                <a:srgbClr val="FFFFFF"/>
              </a:solidFill>
            </a:endParaRPr>
          </a:p>
        </p:txBody>
      </p:sp>
    </p:spTree>
    <p:extLst>
      <p:ext uri="{BB962C8B-B14F-4D97-AF65-F5344CB8AC3E}">
        <p14:creationId xmlns:p14="http://schemas.microsoft.com/office/powerpoint/2010/main" val="2026471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Supported Platforms</a:t>
            </a:r>
          </a:p>
        </p:txBody>
      </p:sp>
      <p:sp>
        <p:nvSpPr>
          <p:cNvPr id="3" name="TextBox 2"/>
          <p:cNvSpPr txBox="1"/>
          <p:nvPr/>
        </p:nvSpPr>
        <p:spPr>
          <a:xfrm>
            <a:off x="705573" y="2845790"/>
            <a:ext cx="16627972" cy="8644639"/>
          </a:xfrm>
          <a:prstGeom prst="rect">
            <a:avLst/>
          </a:prstGeom>
          <a:noFill/>
        </p:spPr>
        <p:txBody>
          <a:bodyPr wrap="square" lIns="91405" tIns="45703" rIns="91405" bIns="45703" rtlCol="0">
            <a:spAutoFit/>
          </a:bodyPr>
          <a:lstStyle/>
          <a:p>
            <a:pPr marL="571500" indent="-571500">
              <a:lnSpc>
                <a:spcPct val="130000"/>
              </a:lnSpc>
              <a:buFont typeface="Wingdings" charset="2"/>
              <a:buChar char="²"/>
            </a:pPr>
            <a:r>
              <a:rPr lang="en-US" dirty="0">
                <a:solidFill>
                  <a:srgbClr val="FFFFFF"/>
                </a:solidFill>
              </a:rPr>
              <a:t>Operating system: </a:t>
            </a:r>
            <a:r>
              <a:rPr lang="en-US" dirty="0" smtClean="0">
                <a:solidFill>
                  <a:srgbClr val="FFFFFF"/>
                </a:solidFill>
              </a:rPr>
              <a:t>RHEL 5.5 and 6.5 (32 and 64 bits)</a:t>
            </a:r>
          </a:p>
          <a:p>
            <a:pPr marL="1578933" lvl="1" indent="-571500">
              <a:lnSpc>
                <a:spcPct val="130000"/>
              </a:lnSpc>
              <a:buFont typeface="Wingdings" charset="2"/>
              <a:buChar char="²"/>
            </a:pPr>
            <a:r>
              <a:rPr lang="en-US" dirty="0" err="1" smtClean="0">
                <a:solidFill>
                  <a:srgbClr val="FFFFFF"/>
                </a:solidFill>
              </a:rPr>
              <a:t>CentOS</a:t>
            </a:r>
            <a:r>
              <a:rPr lang="en-US" dirty="0">
                <a:solidFill>
                  <a:srgbClr val="FFFFFF"/>
                </a:solidFill>
              </a:rPr>
              <a:t>/SL </a:t>
            </a:r>
            <a:r>
              <a:rPr lang="en-US" dirty="0" smtClean="0">
                <a:solidFill>
                  <a:srgbClr val="FFFFFF"/>
                </a:solidFill>
              </a:rPr>
              <a:t>5 and 6 binary compatible</a:t>
            </a:r>
            <a:endParaRPr lang="en-US" dirty="0">
              <a:solidFill>
                <a:srgbClr val="FFFFFF"/>
              </a:solidFill>
            </a:endParaRPr>
          </a:p>
          <a:p>
            <a:pPr marL="1578933" lvl="1" indent="-571500">
              <a:lnSpc>
                <a:spcPct val="130000"/>
              </a:lnSpc>
              <a:buFont typeface="Wingdings" charset="2"/>
              <a:buChar char="²"/>
            </a:pPr>
            <a:r>
              <a:rPr lang="en-US" dirty="0" smtClean="0">
                <a:solidFill>
                  <a:srgbClr val="FFFFFF"/>
                </a:solidFill>
              </a:rPr>
              <a:t>Other </a:t>
            </a:r>
            <a:r>
              <a:rPr lang="en-US" dirty="0" err="1" smtClean="0">
                <a:solidFill>
                  <a:srgbClr val="FFFFFF"/>
                </a:solidFill>
              </a:rPr>
              <a:t>linux</a:t>
            </a:r>
            <a:r>
              <a:rPr lang="en-US" dirty="0" smtClean="0">
                <a:solidFill>
                  <a:srgbClr val="FFFFFF"/>
                </a:solidFill>
              </a:rPr>
              <a:t> versions supported by external projects</a:t>
            </a:r>
          </a:p>
          <a:p>
            <a:pPr marL="1578933" lvl="1" indent="-571500">
              <a:lnSpc>
                <a:spcPct val="130000"/>
              </a:lnSpc>
              <a:buFont typeface="Wingdings" charset="2"/>
              <a:buChar char="²"/>
            </a:pPr>
            <a:r>
              <a:rPr lang="en-US" dirty="0" smtClean="0">
                <a:solidFill>
                  <a:srgbClr val="FFFFFF"/>
                </a:solidFill>
              </a:rPr>
              <a:t>Windows added also by external initiatives</a:t>
            </a:r>
          </a:p>
          <a:p>
            <a:pPr marL="571500" indent="-571500">
              <a:lnSpc>
                <a:spcPct val="130000"/>
              </a:lnSpc>
              <a:buFont typeface="Wingdings" charset="2"/>
              <a:buChar char="²"/>
            </a:pPr>
            <a:r>
              <a:rPr lang="en-US" dirty="0" smtClean="0">
                <a:solidFill>
                  <a:srgbClr val="FFFFFF"/>
                </a:solidFill>
              </a:rPr>
              <a:t>Real-time: RTAI</a:t>
            </a:r>
          </a:p>
          <a:p>
            <a:pPr marL="1578933" lvl="1" indent="-571500">
              <a:lnSpc>
                <a:spcPct val="130000"/>
              </a:lnSpc>
              <a:buFont typeface="Wingdings" charset="2"/>
              <a:buChar char="²"/>
            </a:pPr>
            <a:r>
              <a:rPr lang="en-US" dirty="0" err="1" smtClean="0">
                <a:solidFill>
                  <a:srgbClr val="FFFFFF"/>
                </a:solidFill>
              </a:rPr>
              <a:t>VxWorks</a:t>
            </a:r>
            <a:r>
              <a:rPr lang="en-US" dirty="0" smtClean="0">
                <a:solidFill>
                  <a:srgbClr val="FFFFFF"/>
                </a:solidFill>
              </a:rPr>
              <a:t> supported by and for APEX</a:t>
            </a:r>
            <a:endParaRPr lang="en-US" dirty="0">
              <a:solidFill>
                <a:srgbClr val="FFFFFF"/>
              </a:solidFill>
            </a:endParaRPr>
          </a:p>
          <a:p>
            <a:pPr marL="571500" indent="-571500">
              <a:lnSpc>
                <a:spcPct val="130000"/>
              </a:lnSpc>
              <a:buFont typeface="Wingdings" charset="2"/>
              <a:buChar char="²"/>
            </a:pPr>
            <a:r>
              <a:rPr lang="en-US" dirty="0">
                <a:solidFill>
                  <a:srgbClr val="FFFFFF"/>
                </a:solidFill>
              </a:rPr>
              <a:t>Languages: C++, Java, Python</a:t>
            </a:r>
          </a:p>
          <a:p>
            <a:pPr marL="571500" indent="-571500">
              <a:lnSpc>
                <a:spcPct val="130000"/>
              </a:lnSpc>
              <a:buFont typeface="Wingdings" charset="2"/>
              <a:buChar char="²"/>
            </a:pPr>
            <a:r>
              <a:rPr lang="en-US" dirty="0">
                <a:solidFill>
                  <a:srgbClr val="FFFFFF"/>
                </a:solidFill>
              </a:rPr>
              <a:t>CORBA middleware: TAO (C++), </a:t>
            </a:r>
            <a:r>
              <a:rPr lang="en-US" dirty="0" err="1">
                <a:solidFill>
                  <a:srgbClr val="FFFFFF"/>
                </a:solidFill>
              </a:rPr>
              <a:t>JacORB</a:t>
            </a:r>
            <a:r>
              <a:rPr lang="en-US" dirty="0">
                <a:solidFill>
                  <a:srgbClr val="FFFFFF"/>
                </a:solidFill>
              </a:rPr>
              <a:t> (Java), </a:t>
            </a:r>
            <a:r>
              <a:rPr lang="en-US" dirty="0" err="1">
                <a:solidFill>
                  <a:srgbClr val="FFFFFF"/>
                </a:solidFill>
              </a:rPr>
              <a:t>Omniorb</a:t>
            </a:r>
            <a:r>
              <a:rPr lang="en-US" dirty="0">
                <a:solidFill>
                  <a:srgbClr val="FFFFFF"/>
                </a:solidFill>
              </a:rPr>
              <a:t> (Python), CORBA services.</a:t>
            </a:r>
          </a:p>
          <a:p>
            <a:pPr marL="571500" indent="-571500">
              <a:lnSpc>
                <a:spcPct val="130000"/>
              </a:lnSpc>
              <a:buFont typeface="Wingdings" charset="2"/>
              <a:buChar char="²"/>
            </a:pPr>
            <a:r>
              <a:rPr lang="en-US" dirty="0">
                <a:solidFill>
                  <a:srgbClr val="FFFFFF"/>
                </a:solidFill>
              </a:rPr>
              <a:t>Embedded ACS Container: PC104, </a:t>
            </a:r>
            <a:r>
              <a:rPr lang="en-US" dirty="0" err="1">
                <a:solidFill>
                  <a:srgbClr val="FFFFFF"/>
                </a:solidFill>
              </a:rPr>
              <a:t>Debian</a:t>
            </a:r>
            <a:r>
              <a:rPr lang="en-US" dirty="0">
                <a:solidFill>
                  <a:srgbClr val="FFFFFF"/>
                </a:solidFill>
              </a:rPr>
              <a:t>, 300Mhz Geode, 256MB RAM, 256 MB flash (</a:t>
            </a:r>
            <a:r>
              <a:rPr lang="en-US" dirty="0" err="1">
                <a:solidFill>
                  <a:srgbClr val="FFFFFF"/>
                </a:solidFill>
              </a:rPr>
              <a:t>CosyLAB</a:t>
            </a:r>
            <a:r>
              <a:rPr lang="en-US" dirty="0">
                <a:solidFill>
                  <a:srgbClr val="FFFFFF"/>
                </a:solidFill>
              </a:rPr>
              <a:t> </a:t>
            </a:r>
            <a:r>
              <a:rPr lang="en-US" dirty="0" err="1">
                <a:solidFill>
                  <a:srgbClr val="FFFFFF"/>
                </a:solidFill>
              </a:rPr>
              <a:t>microIOC</a:t>
            </a:r>
            <a:r>
              <a:rPr lang="en-US" dirty="0" smtClean="0">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36238245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LGPL and </a:t>
            </a:r>
            <a:r>
              <a:rPr lang="en-US" b="0" dirty="0" smtClean="0">
                <a:solidFill>
                  <a:srgbClr val="C6D9F1"/>
                </a:solidFill>
              </a:rPr>
              <a:t>open source software</a:t>
            </a:r>
            <a:endParaRPr lang="en-US" b="0" dirty="0">
              <a:solidFill>
                <a:srgbClr val="C6D9F1"/>
              </a:solidFill>
            </a:endParaRPr>
          </a:p>
        </p:txBody>
      </p:sp>
      <p:sp>
        <p:nvSpPr>
          <p:cNvPr id="3" name="TextBox 2"/>
          <p:cNvSpPr txBox="1"/>
          <p:nvPr/>
        </p:nvSpPr>
        <p:spPr>
          <a:xfrm>
            <a:off x="705573" y="2845790"/>
            <a:ext cx="16627972" cy="10007321"/>
          </a:xfrm>
          <a:prstGeom prst="rect">
            <a:avLst/>
          </a:prstGeom>
          <a:noFill/>
        </p:spPr>
        <p:txBody>
          <a:bodyPr wrap="square" lIns="91405" tIns="45703" rIns="91405" bIns="45703" rtlCol="0">
            <a:spAutoFit/>
          </a:bodyPr>
          <a:lstStyle/>
          <a:p>
            <a:pPr>
              <a:lnSpc>
                <a:spcPct val="130000"/>
              </a:lnSpc>
            </a:pPr>
            <a:r>
              <a:rPr lang="en-US" dirty="0">
                <a:solidFill>
                  <a:srgbClr val="FFFFFF"/>
                </a:solidFill>
              </a:rPr>
              <a:t>The strategy to provide common features to </a:t>
            </a:r>
            <a:r>
              <a:rPr lang="en-US" dirty="0" smtClean="0">
                <a:solidFill>
                  <a:srgbClr val="FFFFFF"/>
                </a:solidFill>
              </a:rPr>
              <a:t>users </a:t>
            </a:r>
            <a:r>
              <a:rPr lang="en-US" dirty="0">
                <a:solidFill>
                  <a:srgbClr val="FFFFFF"/>
                </a:solidFill>
              </a:rPr>
              <a:t>is:</a:t>
            </a:r>
          </a:p>
          <a:p>
            <a:pPr marL="571500" indent="-571500">
              <a:lnSpc>
                <a:spcPct val="130000"/>
              </a:lnSpc>
              <a:buFont typeface="Wingdings" charset="2"/>
              <a:buChar char="²"/>
            </a:pPr>
            <a:r>
              <a:rPr lang="en-US" sz="3600" dirty="0">
                <a:solidFill>
                  <a:srgbClr val="FFFFFF"/>
                </a:solidFill>
              </a:rPr>
              <a:t>Use as much as possible open-source tools, instead of implementing things. </a:t>
            </a:r>
          </a:p>
          <a:p>
            <a:pPr marL="1578933" lvl="1" indent="-571500">
              <a:lnSpc>
                <a:spcPct val="130000"/>
              </a:lnSpc>
              <a:buFont typeface="Wingdings" charset="2"/>
              <a:buChar char="²"/>
            </a:pPr>
            <a:r>
              <a:rPr lang="en-US" sz="3200" dirty="0">
                <a:solidFill>
                  <a:srgbClr val="FFFFFF"/>
                </a:solidFill>
              </a:rPr>
              <a:t>Do not reinvent the wheel</a:t>
            </a:r>
          </a:p>
          <a:p>
            <a:pPr marL="1578933" lvl="1" indent="-571500">
              <a:lnSpc>
                <a:spcPct val="130000"/>
              </a:lnSpc>
              <a:buFont typeface="Wingdings" charset="2"/>
              <a:buChar char="²"/>
            </a:pPr>
            <a:r>
              <a:rPr lang="en-US" sz="3200" dirty="0">
                <a:solidFill>
                  <a:srgbClr val="FFFFFF"/>
                </a:solidFill>
              </a:rPr>
              <a:t>Reuse experience of other projects</a:t>
            </a:r>
          </a:p>
          <a:p>
            <a:pPr marL="1578933" lvl="1" indent="-571500">
              <a:lnSpc>
                <a:spcPct val="130000"/>
              </a:lnSpc>
              <a:buFont typeface="Wingdings" charset="2"/>
              <a:buChar char="²"/>
            </a:pPr>
            <a:r>
              <a:rPr lang="en-US" sz="3200" dirty="0">
                <a:solidFill>
                  <a:srgbClr val="FFFFFF"/>
                </a:solidFill>
              </a:rPr>
              <a:t>Do not pay for licenses</a:t>
            </a:r>
          </a:p>
          <a:p>
            <a:pPr marL="1578933" lvl="1" indent="-571500">
              <a:lnSpc>
                <a:spcPct val="130000"/>
              </a:lnSpc>
              <a:buFont typeface="Wingdings" charset="2"/>
              <a:buChar char="²"/>
            </a:pPr>
            <a:r>
              <a:rPr lang="en-US" sz="3200" dirty="0">
                <a:solidFill>
                  <a:srgbClr val="FFFFFF"/>
                </a:solidFill>
              </a:rPr>
              <a:t>Support from user community</a:t>
            </a:r>
          </a:p>
          <a:p>
            <a:pPr marL="571500" indent="-571500">
              <a:lnSpc>
                <a:spcPct val="130000"/>
              </a:lnSpc>
              <a:buFont typeface="Wingdings" charset="2"/>
              <a:buChar char="²"/>
            </a:pPr>
            <a:r>
              <a:rPr lang="en-US" sz="3600" dirty="0">
                <a:solidFill>
                  <a:srgbClr val="FFFFFF"/>
                </a:solidFill>
              </a:rPr>
              <a:t>Identify the best way to perform a task among the  possibilities</a:t>
            </a:r>
          </a:p>
          <a:p>
            <a:pPr marL="571500" indent="-571500">
              <a:lnSpc>
                <a:spcPct val="130000"/>
              </a:lnSpc>
              <a:buFont typeface="Wingdings" charset="2"/>
              <a:buChar char="²"/>
            </a:pPr>
            <a:r>
              <a:rPr lang="en-US" sz="3600" dirty="0">
                <a:solidFill>
                  <a:srgbClr val="FFFFFF"/>
                </a:solidFill>
              </a:rPr>
              <a:t>Wrap with convenience and unifying APIs</a:t>
            </a:r>
          </a:p>
          <a:p>
            <a:pPr algn="ctr">
              <a:lnSpc>
                <a:spcPct val="130000"/>
              </a:lnSpc>
            </a:pPr>
            <a:r>
              <a:rPr lang="en-US" dirty="0">
                <a:solidFill>
                  <a:srgbClr val="FFFFFF"/>
                </a:solidFill>
              </a:rPr>
              <a:t>ACS is distributed under the LGPL license</a:t>
            </a:r>
          </a:p>
          <a:p>
            <a:pPr>
              <a:lnSpc>
                <a:spcPct val="130000"/>
              </a:lnSpc>
            </a:pPr>
            <a:r>
              <a:rPr lang="en-US" dirty="0" smtClean="0">
                <a:solidFill>
                  <a:srgbClr val="FFFFFF"/>
                </a:solidFill>
              </a:rPr>
              <a:t>Open source software may have drawbacks:</a:t>
            </a:r>
            <a:endParaRPr lang="en-US" dirty="0">
              <a:solidFill>
                <a:srgbClr val="FFFFFF"/>
              </a:solidFill>
            </a:endParaRPr>
          </a:p>
          <a:p>
            <a:pPr marL="571500" indent="-571500">
              <a:lnSpc>
                <a:spcPct val="130000"/>
              </a:lnSpc>
              <a:buFont typeface="Wingdings" charset="2"/>
              <a:buChar char="²"/>
            </a:pPr>
            <a:r>
              <a:rPr lang="en-US" sz="3600" dirty="0">
                <a:solidFill>
                  <a:srgbClr val="FFFFFF"/>
                </a:solidFill>
              </a:rPr>
              <a:t>Fast lifecycle and support only of the newest</a:t>
            </a:r>
          </a:p>
          <a:p>
            <a:pPr marL="571500" indent="-571500">
              <a:lnSpc>
                <a:spcPct val="130000"/>
              </a:lnSpc>
              <a:buFont typeface="Wingdings" charset="2"/>
              <a:buChar char="²"/>
            </a:pPr>
            <a:r>
              <a:rPr lang="en-US" sz="3600" dirty="0">
                <a:solidFill>
                  <a:srgbClr val="FFFFFF"/>
                </a:solidFill>
              </a:rPr>
              <a:t>Free/commercial support</a:t>
            </a:r>
          </a:p>
          <a:p>
            <a:pPr marL="571500" indent="-571500">
              <a:lnSpc>
                <a:spcPct val="130000"/>
              </a:lnSpc>
              <a:buFont typeface="Wingdings" charset="2"/>
              <a:buChar char="²"/>
            </a:pPr>
            <a:r>
              <a:rPr lang="en-US" sz="3600" dirty="0">
                <a:solidFill>
                  <a:srgbClr val="FFFFFF"/>
                </a:solidFill>
              </a:rPr>
              <a:t>Documentation not as good as commercial products</a:t>
            </a:r>
          </a:p>
        </p:txBody>
      </p:sp>
    </p:spTree>
    <p:extLst>
      <p:ext uri="{BB962C8B-B14F-4D97-AF65-F5344CB8AC3E}">
        <p14:creationId xmlns:p14="http://schemas.microsoft.com/office/powerpoint/2010/main" val="18415159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Separation of roles</a:t>
            </a:r>
          </a:p>
        </p:txBody>
      </p:sp>
      <p:sp>
        <p:nvSpPr>
          <p:cNvPr id="3" name="TextBox 2"/>
          <p:cNvSpPr txBox="1"/>
          <p:nvPr/>
        </p:nvSpPr>
        <p:spPr>
          <a:xfrm>
            <a:off x="705573" y="2845790"/>
            <a:ext cx="16627972" cy="3183145"/>
          </a:xfrm>
          <a:prstGeom prst="rect">
            <a:avLst/>
          </a:prstGeom>
          <a:noFill/>
        </p:spPr>
        <p:txBody>
          <a:bodyPr wrap="square" lIns="91405" tIns="45703" rIns="91405" bIns="45703" rtlCol="0">
            <a:spAutoFit/>
          </a:bodyPr>
          <a:lstStyle/>
          <a:p>
            <a:pPr>
              <a:lnSpc>
                <a:spcPct val="130000"/>
              </a:lnSpc>
            </a:pPr>
            <a:r>
              <a:rPr lang="en-US" dirty="0">
                <a:solidFill>
                  <a:srgbClr val="FFFFFF"/>
                </a:solidFill>
              </a:rPr>
              <a:t>ACS keeps separate 3 roles/phases:</a:t>
            </a:r>
          </a:p>
          <a:p>
            <a:pPr marL="571500" indent="-571500">
              <a:lnSpc>
                <a:spcPct val="130000"/>
              </a:lnSpc>
              <a:buFont typeface="Wingdings" charset="2"/>
              <a:buChar char="²"/>
            </a:pPr>
            <a:r>
              <a:rPr lang="en-US" dirty="0" smtClean="0">
                <a:solidFill>
                  <a:srgbClr val="FFFFFF"/>
                </a:solidFill>
              </a:rPr>
              <a:t>Development by software developers</a:t>
            </a:r>
            <a:endParaRPr lang="en-US" dirty="0">
              <a:solidFill>
                <a:srgbClr val="FFFFFF"/>
              </a:solidFill>
            </a:endParaRPr>
          </a:p>
          <a:p>
            <a:pPr marL="571500" indent="-571500">
              <a:lnSpc>
                <a:spcPct val="130000"/>
              </a:lnSpc>
              <a:buFont typeface="Wingdings" charset="2"/>
              <a:buChar char="²"/>
            </a:pPr>
            <a:r>
              <a:rPr lang="en-US" dirty="0" smtClean="0">
                <a:solidFill>
                  <a:srgbClr val="FFFFFF"/>
                </a:solidFill>
              </a:rPr>
              <a:t>Deployment</a:t>
            </a:r>
            <a:r>
              <a:rPr lang="en-US" dirty="0">
                <a:solidFill>
                  <a:srgbClr val="FFFFFF"/>
                </a:solidFill>
              </a:rPr>
              <a:t> </a:t>
            </a:r>
            <a:r>
              <a:rPr lang="en-US" dirty="0" smtClean="0">
                <a:solidFill>
                  <a:srgbClr val="FFFFFF"/>
                </a:solidFill>
              </a:rPr>
              <a:t>by deployment engineers</a:t>
            </a:r>
            <a:endParaRPr lang="en-US" dirty="0">
              <a:solidFill>
                <a:srgbClr val="FFFFFF"/>
              </a:solidFill>
            </a:endParaRPr>
          </a:p>
          <a:p>
            <a:pPr marL="571500" indent="-571500">
              <a:lnSpc>
                <a:spcPct val="130000"/>
              </a:lnSpc>
              <a:buFont typeface="Wingdings" charset="2"/>
              <a:buChar char="²"/>
            </a:pPr>
            <a:r>
              <a:rPr lang="en-US" dirty="0" smtClean="0">
                <a:solidFill>
                  <a:srgbClr val="FFFFFF"/>
                </a:solidFill>
              </a:rPr>
              <a:t>Runtime by system operators</a:t>
            </a:r>
            <a:endParaRPr lang="en-US" dirty="0">
              <a:solidFill>
                <a:srgbClr val="FFFFFF"/>
              </a:solidFill>
            </a:endParaRPr>
          </a:p>
        </p:txBody>
      </p:sp>
    </p:spTree>
    <p:extLst>
      <p:ext uri="{BB962C8B-B14F-4D97-AF65-F5344CB8AC3E}">
        <p14:creationId xmlns:p14="http://schemas.microsoft.com/office/powerpoint/2010/main" val="851014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Development</a:t>
            </a:r>
          </a:p>
        </p:txBody>
      </p:sp>
      <p:sp>
        <p:nvSpPr>
          <p:cNvPr id="3" name="TextBox 2"/>
          <p:cNvSpPr txBox="1"/>
          <p:nvPr/>
        </p:nvSpPr>
        <p:spPr>
          <a:xfrm>
            <a:off x="705573" y="2845790"/>
            <a:ext cx="16627972" cy="6303999"/>
          </a:xfrm>
          <a:prstGeom prst="rect">
            <a:avLst/>
          </a:prstGeom>
          <a:noFill/>
        </p:spPr>
        <p:txBody>
          <a:bodyPr wrap="square" lIns="91405" tIns="45703" rIns="91405" bIns="45703" rtlCol="0">
            <a:spAutoFit/>
          </a:bodyPr>
          <a:lstStyle/>
          <a:p>
            <a:pPr marL="571500" indent="-571500">
              <a:lnSpc>
                <a:spcPct val="130000"/>
              </a:lnSpc>
              <a:buFont typeface="Wingdings" charset="2"/>
              <a:buChar char="²"/>
            </a:pPr>
            <a:r>
              <a:rPr lang="en-US" dirty="0" smtClean="0">
                <a:solidFill>
                  <a:srgbClr val="FFFFFF"/>
                </a:solidFill>
              </a:rPr>
              <a:t>Developers </a:t>
            </a:r>
            <a:r>
              <a:rPr lang="en-US" dirty="0">
                <a:solidFill>
                  <a:srgbClr val="FFFFFF"/>
                </a:solidFill>
              </a:rPr>
              <a:t>write </a:t>
            </a:r>
            <a:r>
              <a:rPr lang="en-US" dirty="0" smtClean="0">
                <a:solidFill>
                  <a:srgbClr val="FFFFFF"/>
                </a:solidFill>
              </a:rPr>
              <a:t>components </a:t>
            </a:r>
            <a:r>
              <a:rPr lang="en-US" dirty="0">
                <a:solidFill>
                  <a:srgbClr val="FFFFFF"/>
                </a:solidFill>
              </a:rPr>
              <a:t>and </a:t>
            </a:r>
            <a:r>
              <a:rPr lang="en-US" dirty="0" smtClean="0">
                <a:solidFill>
                  <a:srgbClr val="FFFFFF"/>
                </a:solidFill>
              </a:rPr>
              <a:t>graphical user interfaces clients </a:t>
            </a:r>
            <a:r>
              <a:rPr lang="en-US" dirty="0">
                <a:solidFill>
                  <a:srgbClr val="FFFFFF"/>
                </a:solidFill>
              </a:rPr>
              <a:t>in </a:t>
            </a:r>
            <a:r>
              <a:rPr lang="en-US" dirty="0" smtClean="0">
                <a:solidFill>
                  <a:srgbClr val="FFFFFF"/>
                </a:solidFill>
              </a:rPr>
              <a:t>C++, Java, </a:t>
            </a:r>
            <a:r>
              <a:rPr lang="en-US" dirty="0">
                <a:solidFill>
                  <a:srgbClr val="FFFFFF"/>
                </a:solidFill>
              </a:rPr>
              <a:t>or Python.</a:t>
            </a:r>
          </a:p>
          <a:p>
            <a:pPr marL="571500" indent="-571500">
              <a:lnSpc>
                <a:spcPct val="130000"/>
              </a:lnSpc>
              <a:buFont typeface="Wingdings" charset="2"/>
              <a:buChar char="²"/>
            </a:pPr>
            <a:r>
              <a:rPr lang="en-US" dirty="0" smtClean="0">
                <a:solidFill>
                  <a:srgbClr val="FFFFFF"/>
                </a:solidFill>
              </a:rPr>
              <a:t>ACS </a:t>
            </a:r>
            <a:r>
              <a:rPr lang="en-US" dirty="0">
                <a:solidFill>
                  <a:srgbClr val="FFFFFF"/>
                </a:solidFill>
              </a:rPr>
              <a:t>provides an integrated build environment based on application code modules. </a:t>
            </a:r>
          </a:p>
          <a:p>
            <a:pPr marL="571500" indent="-571500">
              <a:lnSpc>
                <a:spcPct val="130000"/>
              </a:lnSpc>
              <a:buFont typeface="Wingdings" charset="2"/>
              <a:buChar char="²"/>
            </a:pPr>
            <a:r>
              <a:rPr lang="en-US" dirty="0" smtClean="0">
                <a:solidFill>
                  <a:srgbClr val="FFFFFF"/>
                </a:solidFill>
              </a:rPr>
              <a:t>Communication </a:t>
            </a:r>
            <a:r>
              <a:rPr lang="en-US" dirty="0">
                <a:solidFill>
                  <a:srgbClr val="FFFFFF"/>
                </a:solidFill>
              </a:rPr>
              <a:t>from an application to a component, and among components, uses ACS as middleware.</a:t>
            </a:r>
          </a:p>
          <a:p>
            <a:pPr marL="571500" indent="-571500">
              <a:lnSpc>
                <a:spcPct val="130000"/>
              </a:lnSpc>
              <a:buFont typeface="Wingdings" charset="2"/>
              <a:buChar char="²"/>
            </a:pPr>
            <a:r>
              <a:rPr lang="en-US" dirty="0" smtClean="0">
                <a:solidFill>
                  <a:srgbClr val="FFFFFF"/>
                </a:solidFill>
              </a:rPr>
              <a:t>No </a:t>
            </a:r>
            <a:r>
              <a:rPr lang="en-US" dirty="0">
                <a:solidFill>
                  <a:srgbClr val="FFFFFF"/>
                </a:solidFill>
              </a:rPr>
              <a:t>thinking about starting and stopping components, or on which machine they should run later.</a:t>
            </a:r>
          </a:p>
        </p:txBody>
      </p:sp>
    </p:spTree>
    <p:extLst>
      <p:ext uri="{BB962C8B-B14F-4D97-AF65-F5344CB8AC3E}">
        <p14:creationId xmlns:p14="http://schemas.microsoft.com/office/powerpoint/2010/main" val="39441416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sPresentacones-Cursos-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b="0" dirty="0">
                <a:solidFill>
                  <a:srgbClr val="C6D9F1"/>
                </a:solidFill>
              </a:rPr>
              <a:t>Development</a:t>
            </a:r>
          </a:p>
        </p:txBody>
      </p:sp>
    </p:spTree>
    <p:extLst>
      <p:ext uri="{BB962C8B-B14F-4D97-AF65-F5344CB8AC3E}">
        <p14:creationId xmlns:p14="http://schemas.microsoft.com/office/powerpoint/2010/main" val="14570882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Deployment</a:t>
            </a:r>
          </a:p>
        </p:txBody>
      </p:sp>
      <p:sp>
        <p:nvSpPr>
          <p:cNvPr id="3" name="TextBox 2"/>
          <p:cNvSpPr txBox="1"/>
          <p:nvPr/>
        </p:nvSpPr>
        <p:spPr>
          <a:xfrm>
            <a:off x="705573" y="2845790"/>
            <a:ext cx="16627972" cy="6303999"/>
          </a:xfrm>
          <a:prstGeom prst="rect">
            <a:avLst/>
          </a:prstGeom>
          <a:noFill/>
        </p:spPr>
        <p:txBody>
          <a:bodyPr wrap="square" lIns="91405" tIns="45703" rIns="91405" bIns="45703" rtlCol="0">
            <a:spAutoFit/>
          </a:bodyPr>
          <a:lstStyle/>
          <a:p>
            <a:pPr marL="571500" indent="-571500">
              <a:lnSpc>
                <a:spcPct val="130000"/>
              </a:lnSpc>
              <a:buFont typeface="Wingdings" charset="2"/>
              <a:buChar char="²"/>
            </a:pPr>
            <a:r>
              <a:rPr lang="en-US" dirty="0" smtClean="0">
                <a:solidFill>
                  <a:srgbClr val="FFFFFF"/>
                </a:solidFill>
              </a:rPr>
              <a:t>One </a:t>
            </a:r>
            <a:r>
              <a:rPr lang="en-US" dirty="0">
                <a:solidFill>
                  <a:srgbClr val="FFFFFF"/>
                </a:solidFill>
              </a:rPr>
              <a:t>or more containers get assigned to each computer.</a:t>
            </a:r>
          </a:p>
          <a:p>
            <a:pPr marL="571500" indent="-571500">
              <a:lnSpc>
                <a:spcPct val="130000"/>
              </a:lnSpc>
              <a:buFont typeface="Wingdings" charset="2"/>
              <a:buChar char="²"/>
            </a:pPr>
            <a:r>
              <a:rPr lang="en-US" dirty="0" smtClean="0">
                <a:solidFill>
                  <a:srgbClr val="FFFFFF"/>
                </a:solidFill>
              </a:rPr>
              <a:t>Components </a:t>
            </a:r>
            <a:r>
              <a:rPr lang="en-US" dirty="0">
                <a:solidFill>
                  <a:srgbClr val="FFFFFF"/>
                </a:solidFill>
              </a:rPr>
              <a:t>get assigned to containers.</a:t>
            </a:r>
          </a:p>
          <a:p>
            <a:pPr marL="571500" indent="-571500">
              <a:lnSpc>
                <a:spcPct val="130000"/>
              </a:lnSpc>
              <a:buFont typeface="Wingdings" charset="2"/>
              <a:buChar char="²"/>
            </a:pPr>
            <a:r>
              <a:rPr lang="en-US" dirty="0" smtClean="0">
                <a:solidFill>
                  <a:srgbClr val="FFFFFF"/>
                </a:solidFill>
              </a:rPr>
              <a:t>This </a:t>
            </a:r>
            <a:r>
              <a:rPr lang="en-US" dirty="0">
                <a:solidFill>
                  <a:srgbClr val="FFFFFF"/>
                </a:solidFill>
              </a:rPr>
              <a:t>location information is stored centrally in the Configuration Database (CDB).</a:t>
            </a:r>
          </a:p>
          <a:p>
            <a:pPr marL="571500" indent="-571500">
              <a:lnSpc>
                <a:spcPct val="130000"/>
              </a:lnSpc>
              <a:buFont typeface="Wingdings" charset="2"/>
              <a:buChar char="²"/>
            </a:pPr>
            <a:r>
              <a:rPr lang="en-US" dirty="0" smtClean="0">
                <a:solidFill>
                  <a:srgbClr val="FFFFFF"/>
                </a:solidFill>
              </a:rPr>
              <a:t>Other </a:t>
            </a:r>
            <a:r>
              <a:rPr lang="en-US" dirty="0">
                <a:solidFill>
                  <a:srgbClr val="FFFFFF"/>
                </a:solidFill>
              </a:rPr>
              <a:t>configuration data for containers and components are also stored in the CDB.</a:t>
            </a:r>
          </a:p>
          <a:p>
            <a:pPr marL="571500" indent="-571500">
              <a:lnSpc>
                <a:spcPct val="130000"/>
              </a:lnSpc>
              <a:buFont typeface="Wingdings" charset="2"/>
              <a:buChar char="²"/>
            </a:pPr>
            <a:r>
              <a:rPr lang="en-US" dirty="0" smtClean="0">
                <a:solidFill>
                  <a:srgbClr val="FFFFFF"/>
                </a:solidFill>
              </a:rPr>
              <a:t>There </a:t>
            </a:r>
            <a:r>
              <a:rPr lang="en-US" dirty="0">
                <a:solidFill>
                  <a:srgbClr val="FFFFFF"/>
                </a:solidFill>
              </a:rPr>
              <a:t>can be different deployments for unit tests, system tests, and various stages of the production system.</a:t>
            </a:r>
          </a:p>
        </p:txBody>
      </p:sp>
    </p:spTree>
    <p:extLst>
      <p:ext uri="{BB962C8B-B14F-4D97-AF65-F5344CB8AC3E}">
        <p14:creationId xmlns:p14="http://schemas.microsoft.com/office/powerpoint/2010/main" val="41745506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The Modern Observatory</a:t>
            </a:r>
          </a:p>
        </p:txBody>
      </p:sp>
      <p:sp>
        <p:nvSpPr>
          <p:cNvPr id="3" name="TextBox 2"/>
          <p:cNvSpPr txBox="1"/>
          <p:nvPr/>
        </p:nvSpPr>
        <p:spPr>
          <a:xfrm>
            <a:off x="705573" y="2845791"/>
            <a:ext cx="16627972" cy="2492956"/>
          </a:xfrm>
          <a:prstGeom prst="rect">
            <a:avLst/>
          </a:prstGeom>
          <a:noFill/>
        </p:spPr>
        <p:txBody>
          <a:bodyPr wrap="square" lIns="91405" tIns="45703" rIns="91405" bIns="45703" rtlCol="0">
            <a:spAutoFit/>
          </a:bodyPr>
          <a:lstStyle/>
          <a:p>
            <a:pPr marL="571282" indent="-571282">
              <a:buFont typeface="Wingdings" charset="2"/>
              <a:buChar char="²"/>
            </a:pPr>
            <a:r>
              <a:rPr lang="en-US" dirty="0" smtClean="0">
                <a:solidFill>
                  <a:srgbClr val="FFFFFF"/>
                </a:solidFill>
              </a:rPr>
              <a:t>Integrated </a:t>
            </a:r>
            <a:r>
              <a:rPr lang="en-US" dirty="0">
                <a:solidFill>
                  <a:srgbClr val="FFFFFF"/>
                </a:solidFill>
              </a:rPr>
              <a:t>and distributed architecture (end to end data flow)</a:t>
            </a:r>
          </a:p>
          <a:p>
            <a:pPr marL="571282" indent="-571282">
              <a:buFont typeface="Wingdings" charset="2"/>
              <a:buChar char="²"/>
            </a:pPr>
            <a:r>
              <a:rPr lang="en-US" dirty="0">
                <a:solidFill>
                  <a:srgbClr val="FFFFFF"/>
                </a:solidFill>
              </a:rPr>
              <a:t>Archive and virtual observatory integration.</a:t>
            </a:r>
          </a:p>
          <a:p>
            <a:pPr marL="571282" indent="-571282">
              <a:buFont typeface="Wingdings" charset="2"/>
              <a:buChar char="²"/>
            </a:pPr>
            <a:r>
              <a:rPr lang="en-US" dirty="0">
                <a:solidFill>
                  <a:srgbClr val="FFFFFF"/>
                </a:solidFill>
              </a:rPr>
              <a:t>Feedback systems and distributed control loops.</a:t>
            </a:r>
          </a:p>
          <a:p>
            <a:pPr marL="571282" indent="-571282">
              <a:buFont typeface="Wingdings" charset="2"/>
              <a:buChar char="²"/>
            </a:pPr>
            <a:r>
              <a:rPr lang="en-US" dirty="0">
                <a:solidFill>
                  <a:srgbClr val="FFFFFF"/>
                </a:solidFill>
              </a:rPr>
              <a:t>Big projects and small projects: what are the differences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7622649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003838" cy="13496530"/>
          </a:xfrm>
          <a:prstGeom prst="rect">
            <a:avLst/>
          </a:prstGeom>
        </p:spPr>
      </p:pic>
      <p:sp>
        <p:nvSpPr>
          <p:cNvPr id="5" name="Title 4"/>
          <p:cNvSpPr>
            <a:spLocks noGrp="1"/>
          </p:cNvSpPr>
          <p:nvPr>
            <p:ph type="title"/>
          </p:nvPr>
        </p:nvSpPr>
        <p:spPr/>
        <p:txBody>
          <a:bodyPr/>
          <a:lstStyle/>
          <a:p>
            <a:pPr>
              <a:buNone/>
            </a:pPr>
            <a:r>
              <a:rPr lang="en-US" b="0" dirty="0">
                <a:solidFill>
                  <a:srgbClr val="C6D9F1"/>
                </a:solidFill>
              </a:rPr>
              <a:t>Deployment</a:t>
            </a:r>
          </a:p>
        </p:txBody>
      </p:sp>
    </p:spTree>
    <p:extLst>
      <p:ext uri="{BB962C8B-B14F-4D97-AF65-F5344CB8AC3E}">
        <p14:creationId xmlns:p14="http://schemas.microsoft.com/office/powerpoint/2010/main" val="41528373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4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
            <a:ext cx="18003838" cy="13496530"/>
          </a:xfrm>
          <a:prstGeom prst="rect">
            <a:avLst/>
          </a:prstGeom>
        </p:spPr>
      </p:pic>
      <p:sp>
        <p:nvSpPr>
          <p:cNvPr id="5" name="Title 4"/>
          <p:cNvSpPr>
            <a:spLocks noGrp="1"/>
          </p:cNvSpPr>
          <p:nvPr>
            <p:ph type="title"/>
          </p:nvPr>
        </p:nvSpPr>
        <p:spPr/>
        <p:txBody>
          <a:bodyPr/>
          <a:lstStyle/>
          <a:p>
            <a:pPr>
              <a:buNone/>
            </a:pPr>
            <a:r>
              <a:rPr lang="en-US" b="0" dirty="0">
                <a:solidFill>
                  <a:srgbClr val="C6D9F1"/>
                </a:solidFill>
              </a:rPr>
              <a:t>Deployment</a:t>
            </a:r>
          </a:p>
        </p:txBody>
      </p:sp>
    </p:spTree>
    <p:extLst>
      <p:ext uri="{BB962C8B-B14F-4D97-AF65-F5344CB8AC3E}">
        <p14:creationId xmlns:p14="http://schemas.microsoft.com/office/powerpoint/2010/main" val="28526165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4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003838" cy="13496530"/>
          </a:xfrm>
          <a:prstGeom prst="rect">
            <a:avLst/>
          </a:prstGeom>
        </p:spPr>
      </p:pic>
      <p:sp>
        <p:nvSpPr>
          <p:cNvPr id="5" name="Title 4"/>
          <p:cNvSpPr>
            <a:spLocks noGrp="1"/>
          </p:cNvSpPr>
          <p:nvPr>
            <p:ph type="title"/>
          </p:nvPr>
        </p:nvSpPr>
        <p:spPr/>
        <p:txBody>
          <a:bodyPr/>
          <a:lstStyle/>
          <a:p>
            <a:pPr>
              <a:buNone/>
            </a:pPr>
            <a:r>
              <a:rPr lang="en-US" b="0" dirty="0">
                <a:solidFill>
                  <a:srgbClr val="C6D9F1"/>
                </a:solidFill>
              </a:rPr>
              <a:t>Deployment</a:t>
            </a:r>
          </a:p>
        </p:txBody>
      </p:sp>
    </p:spTree>
    <p:extLst>
      <p:ext uri="{BB962C8B-B14F-4D97-AF65-F5344CB8AC3E}">
        <p14:creationId xmlns:p14="http://schemas.microsoft.com/office/powerpoint/2010/main" val="40349635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smtClean="0">
                <a:solidFill>
                  <a:srgbClr val="C6D9F1"/>
                </a:solidFill>
              </a:rPr>
              <a:t>Runtime</a:t>
            </a:r>
            <a:endParaRPr lang="en-US" b="0" dirty="0">
              <a:solidFill>
                <a:srgbClr val="C6D9F1"/>
              </a:solidFill>
            </a:endParaRPr>
          </a:p>
        </p:txBody>
      </p:sp>
      <p:sp>
        <p:nvSpPr>
          <p:cNvPr id="3" name="TextBox 2"/>
          <p:cNvSpPr txBox="1"/>
          <p:nvPr/>
        </p:nvSpPr>
        <p:spPr>
          <a:xfrm>
            <a:off x="705573" y="2845790"/>
            <a:ext cx="16627972" cy="6303999"/>
          </a:xfrm>
          <a:prstGeom prst="rect">
            <a:avLst/>
          </a:prstGeom>
          <a:noFill/>
        </p:spPr>
        <p:txBody>
          <a:bodyPr wrap="square" lIns="91405" tIns="45703" rIns="91405" bIns="45703" rtlCol="0">
            <a:spAutoFit/>
          </a:bodyPr>
          <a:lstStyle/>
          <a:p>
            <a:pPr marL="571500" indent="-571500">
              <a:lnSpc>
                <a:spcPct val="130000"/>
              </a:lnSpc>
              <a:buFont typeface="Wingdings" charset="2"/>
              <a:buChar char="²"/>
            </a:pPr>
            <a:r>
              <a:rPr lang="en-US" dirty="0" smtClean="0">
                <a:solidFill>
                  <a:srgbClr val="FFFFFF"/>
                </a:solidFill>
              </a:rPr>
              <a:t>ACS </a:t>
            </a:r>
            <a:r>
              <a:rPr lang="en-US" dirty="0">
                <a:solidFill>
                  <a:srgbClr val="FFFFFF"/>
                </a:solidFill>
              </a:rPr>
              <a:t>containers start and stop components </a:t>
            </a:r>
            <a:r>
              <a:rPr lang="en-US" dirty="0" smtClean="0">
                <a:solidFill>
                  <a:srgbClr val="FFFFFF"/>
                </a:solidFill>
              </a:rPr>
              <a:t>(lifecycle management) </a:t>
            </a:r>
            <a:r>
              <a:rPr lang="en-US" dirty="0">
                <a:solidFill>
                  <a:srgbClr val="FFFFFF"/>
                </a:solidFill>
              </a:rPr>
              <a:t>as needed.</a:t>
            </a:r>
          </a:p>
          <a:p>
            <a:pPr marL="571500" indent="-571500">
              <a:lnSpc>
                <a:spcPct val="130000"/>
              </a:lnSpc>
              <a:buFont typeface="Wingdings" charset="2"/>
              <a:buChar char="²"/>
            </a:pPr>
            <a:r>
              <a:rPr lang="en-US" dirty="0" smtClean="0">
                <a:solidFill>
                  <a:srgbClr val="FFFFFF"/>
                </a:solidFill>
              </a:rPr>
              <a:t>Containers </a:t>
            </a:r>
            <a:r>
              <a:rPr lang="en-US" dirty="0">
                <a:solidFill>
                  <a:srgbClr val="FFFFFF"/>
                </a:solidFill>
              </a:rPr>
              <a:t>provide components and clients with references to other components.</a:t>
            </a:r>
          </a:p>
          <a:p>
            <a:pPr marL="571500" indent="-571500">
              <a:lnSpc>
                <a:spcPct val="130000"/>
              </a:lnSpc>
              <a:buFont typeface="Wingdings" charset="2"/>
              <a:buChar char="²"/>
            </a:pPr>
            <a:r>
              <a:rPr lang="en-US" dirty="0" smtClean="0">
                <a:solidFill>
                  <a:srgbClr val="FFFFFF"/>
                </a:solidFill>
              </a:rPr>
              <a:t>The </a:t>
            </a:r>
            <a:r>
              <a:rPr lang="en-US" dirty="0">
                <a:solidFill>
                  <a:srgbClr val="FFFFFF"/>
                </a:solidFill>
              </a:rPr>
              <a:t>Manager is the central intelligence point that keeps the system together. Components never see it directly.</a:t>
            </a:r>
          </a:p>
          <a:p>
            <a:pPr marL="571500" indent="-571500">
              <a:lnSpc>
                <a:spcPct val="130000"/>
              </a:lnSpc>
              <a:buFont typeface="Wingdings" charset="2"/>
              <a:buChar char="²"/>
            </a:pPr>
            <a:r>
              <a:rPr lang="en-US" dirty="0">
                <a:solidFill>
                  <a:srgbClr val="FFFFFF"/>
                </a:solidFill>
              </a:rPr>
              <a:t>Manager, CDB, and other services, are started with the “</a:t>
            </a:r>
            <a:r>
              <a:rPr lang="en-US" dirty="0" err="1">
                <a:solidFill>
                  <a:srgbClr val="FFFFFF"/>
                </a:solidFill>
              </a:rPr>
              <a:t>acsStart</a:t>
            </a:r>
            <a:r>
              <a:rPr lang="en-US" dirty="0">
                <a:solidFill>
                  <a:srgbClr val="FFFFFF"/>
                </a:solidFill>
              </a:rPr>
              <a:t>” command or with the ACS command center GUI</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163818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b="0" dirty="0" smtClean="0">
                <a:solidFill>
                  <a:srgbClr val="C6D9F1"/>
                </a:solidFill>
              </a:rPr>
              <a:t>Runtime</a:t>
            </a:r>
            <a:endParaRPr lang="en-US" b="0" dirty="0">
              <a:solidFill>
                <a:srgbClr val="C6D9F1"/>
              </a:solidFill>
            </a:endParaRPr>
          </a:p>
        </p:txBody>
      </p:sp>
    </p:spTree>
    <p:extLst>
      <p:ext uri="{BB962C8B-B14F-4D97-AF65-F5344CB8AC3E}">
        <p14:creationId xmlns:p14="http://schemas.microsoft.com/office/powerpoint/2010/main" val="23336504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smtClean="0">
                <a:solidFill>
                  <a:srgbClr val="C6D9F1"/>
                </a:solidFill>
              </a:rPr>
              <a:t>Interfaces versus </a:t>
            </a:r>
            <a:r>
              <a:rPr lang="en-US" b="0" dirty="0">
                <a:solidFill>
                  <a:srgbClr val="C6D9F1"/>
                </a:solidFill>
              </a:rPr>
              <a:t>Implementations</a:t>
            </a:r>
          </a:p>
        </p:txBody>
      </p:sp>
      <p:sp>
        <p:nvSpPr>
          <p:cNvPr id="3" name="TextBox 2"/>
          <p:cNvSpPr txBox="1"/>
          <p:nvPr/>
        </p:nvSpPr>
        <p:spPr>
          <a:xfrm>
            <a:off x="705573" y="2845790"/>
            <a:ext cx="16627972" cy="10205065"/>
          </a:xfrm>
          <a:prstGeom prst="rect">
            <a:avLst/>
          </a:prstGeom>
          <a:noFill/>
        </p:spPr>
        <p:txBody>
          <a:bodyPr wrap="square" lIns="91405" tIns="45703" rIns="91405" bIns="45703" rtlCol="0">
            <a:spAutoFit/>
          </a:bodyPr>
          <a:lstStyle/>
          <a:p>
            <a:pPr marL="571500" indent="-571500">
              <a:lnSpc>
                <a:spcPct val="130000"/>
              </a:lnSpc>
              <a:buFont typeface="Wingdings" charset="2"/>
              <a:buChar char="²"/>
            </a:pPr>
            <a:r>
              <a:rPr lang="en-US" dirty="0">
                <a:solidFill>
                  <a:srgbClr val="FFFFFF"/>
                </a:solidFill>
              </a:rPr>
              <a:t>First </a:t>
            </a:r>
            <a:r>
              <a:rPr lang="en-US" dirty="0" smtClean="0">
                <a:solidFill>
                  <a:srgbClr val="FFFFFF"/>
                </a:solidFill>
              </a:rPr>
              <a:t>step: </a:t>
            </a:r>
            <a:r>
              <a:rPr lang="en-US" dirty="0">
                <a:solidFill>
                  <a:srgbClr val="FFFFFF"/>
                </a:solidFill>
              </a:rPr>
              <a:t>Identify objects</a:t>
            </a:r>
          </a:p>
          <a:p>
            <a:pPr marL="1578933" lvl="1" indent="-571500">
              <a:lnSpc>
                <a:spcPct val="130000"/>
              </a:lnSpc>
              <a:buFont typeface="Wingdings" charset="2"/>
              <a:buChar char="²"/>
            </a:pPr>
            <a:r>
              <a:rPr lang="en-US" dirty="0">
                <a:solidFill>
                  <a:srgbClr val="FFFFFF"/>
                </a:solidFill>
              </a:rPr>
              <a:t>Mount</a:t>
            </a:r>
          </a:p>
          <a:p>
            <a:pPr marL="1578933" lvl="1" indent="-571500">
              <a:lnSpc>
                <a:spcPct val="130000"/>
              </a:lnSpc>
              <a:buFont typeface="Wingdings" charset="2"/>
              <a:buChar char="²"/>
            </a:pPr>
            <a:r>
              <a:rPr lang="en-US" dirty="0">
                <a:solidFill>
                  <a:srgbClr val="FFFFFF"/>
                </a:solidFill>
              </a:rPr>
              <a:t>Camera</a:t>
            </a:r>
          </a:p>
          <a:p>
            <a:pPr marL="1578933" lvl="1" indent="-571500">
              <a:lnSpc>
                <a:spcPct val="130000"/>
              </a:lnSpc>
              <a:buFont typeface="Wingdings" charset="2"/>
              <a:buChar char="²"/>
            </a:pPr>
            <a:r>
              <a:rPr lang="en-US" dirty="0">
                <a:solidFill>
                  <a:srgbClr val="FFFFFF"/>
                </a:solidFill>
              </a:rPr>
              <a:t>Telescope</a:t>
            </a:r>
          </a:p>
          <a:p>
            <a:pPr marL="1578933" lvl="1" indent="-571500">
              <a:lnSpc>
                <a:spcPct val="130000"/>
              </a:lnSpc>
              <a:buFont typeface="Wingdings" charset="2"/>
              <a:buChar char="²"/>
            </a:pPr>
            <a:r>
              <a:rPr lang="en-US" dirty="0">
                <a:solidFill>
                  <a:srgbClr val="FFFFFF"/>
                </a:solidFill>
              </a:rPr>
              <a:t>Observation</a:t>
            </a:r>
          </a:p>
          <a:p>
            <a:pPr marL="1578933" lvl="1" indent="-571500">
              <a:lnSpc>
                <a:spcPct val="130000"/>
              </a:lnSpc>
              <a:buFont typeface="Wingdings" charset="2"/>
              <a:buChar char="²"/>
            </a:pPr>
            <a:r>
              <a:rPr lang="en-US" dirty="0">
                <a:solidFill>
                  <a:srgbClr val="FFFFFF"/>
                </a:solidFill>
              </a:rPr>
              <a:t>Exposure</a:t>
            </a:r>
          </a:p>
          <a:p>
            <a:pPr marL="571500" indent="-571500">
              <a:lnSpc>
                <a:spcPct val="130000"/>
              </a:lnSpc>
              <a:buFont typeface="Wingdings" charset="2"/>
              <a:buChar char="²"/>
            </a:pPr>
            <a:r>
              <a:rPr lang="en-US" dirty="0">
                <a:solidFill>
                  <a:srgbClr val="FFFFFF"/>
                </a:solidFill>
              </a:rPr>
              <a:t>Second step:  Define interfaces</a:t>
            </a:r>
          </a:p>
          <a:p>
            <a:pPr marL="1578933" lvl="1" indent="-571500">
              <a:lnSpc>
                <a:spcPct val="130000"/>
              </a:lnSpc>
              <a:buFont typeface="Wingdings" charset="2"/>
              <a:buChar char="²"/>
            </a:pPr>
            <a:r>
              <a:rPr lang="en-US" dirty="0">
                <a:solidFill>
                  <a:srgbClr val="FFFFFF"/>
                </a:solidFill>
              </a:rPr>
              <a:t>Implementation </a:t>
            </a:r>
            <a:r>
              <a:rPr lang="en-US" dirty="0" smtClean="0">
                <a:solidFill>
                  <a:srgbClr val="FFFFFF"/>
                </a:solidFill>
              </a:rPr>
              <a:t>comes </a:t>
            </a:r>
            <a:r>
              <a:rPr lang="en-US" dirty="0">
                <a:solidFill>
                  <a:srgbClr val="FFFFFF"/>
                </a:solidFill>
              </a:rPr>
              <a:t>later and is independent of interface </a:t>
            </a:r>
          </a:p>
          <a:p>
            <a:pPr marL="1578933" lvl="1" indent="-571500">
              <a:lnSpc>
                <a:spcPct val="130000"/>
              </a:lnSpc>
              <a:buFont typeface="Wingdings" charset="2"/>
              <a:buChar char="²"/>
            </a:pPr>
            <a:r>
              <a:rPr lang="en-US" dirty="0">
                <a:solidFill>
                  <a:srgbClr val="FFFFFF"/>
                </a:solidFill>
              </a:rPr>
              <a:t>Deployment is also independent of interface definitions</a:t>
            </a:r>
          </a:p>
          <a:p>
            <a:pPr marL="1578933" lvl="1" indent="-571500">
              <a:lnSpc>
                <a:spcPct val="130000"/>
              </a:lnSpc>
              <a:buFont typeface="Wingdings" charset="2"/>
              <a:buChar char="²"/>
            </a:pPr>
            <a:r>
              <a:rPr lang="en-US" dirty="0">
                <a:solidFill>
                  <a:srgbClr val="FFFFFF"/>
                </a:solidFill>
              </a:rPr>
              <a:t>Interfaces shall be kept as stable as possible, but it must be possible to have them evolve when needed. </a:t>
            </a:r>
          </a:p>
          <a:p>
            <a:pPr marL="1578933" lvl="1" indent="-571500">
              <a:lnSpc>
                <a:spcPct val="130000"/>
              </a:lnSpc>
              <a:buFont typeface="Wingdings" charset="2"/>
              <a:buChar char="²"/>
            </a:pPr>
            <a:r>
              <a:rPr lang="en-US" dirty="0" smtClean="0">
                <a:solidFill>
                  <a:srgbClr val="FFFFFF"/>
                </a:solidFill>
              </a:rPr>
              <a:t>A </a:t>
            </a:r>
            <a:r>
              <a:rPr lang="en-US" dirty="0">
                <a:solidFill>
                  <a:srgbClr val="FFFFFF"/>
                </a:solidFill>
              </a:rPr>
              <a:t>formal interface definition </a:t>
            </a:r>
            <a:r>
              <a:rPr lang="en-US" dirty="0" smtClean="0">
                <a:solidFill>
                  <a:srgbClr val="FFFFFF"/>
                </a:solidFill>
              </a:rPr>
              <a:t>language is needed</a:t>
            </a:r>
            <a:endParaRPr lang="en-US" dirty="0">
              <a:solidFill>
                <a:srgbClr val="FFFFFF"/>
              </a:solidFill>
            </a:endParaRPr>
          </a:p>
          <a:p>
            <a:pPr marL="571500" indent="-571500">
              <a:lnSpc>
                <a:spcPct val="130000"/>
              </a:lnSpc>
              <a:buFont typeface="Wingdings" charset="2"/>
              <a:buChar char="²"/>
            </a:pPr>
            <a:endParaRPr lang="en-US" dirty="0">
              <a:solidFill>
                <a:srgbClr val="FFFFFF"/>
              </a:solidFill>
            </a:endParaRPr>
          </a:p>
        </p:txBody>
      </p:sp>
    </p:spTree>
    <p:extLst>
      <p:ext uri="{BB962C8B-B14F-4D97-AF65-F5344CB8AC3E}">
        <p14:creationId xmlns:p14="http://schemas.microsoft.com/office/powerpoint/2010/main" val="22322354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b="0" dirty="0">
                <a:solidFill>
                  <a:srgbClr val="C6D9F1"/>
                </a:solidFill>
              </a:rPr>
              <a:t>One Interface, </a:t>
            </a:r>
            <a:r>
              <a:rPr lang="en-US" b="0" dirty="0" smtClean="0">
                <a:solidFill>
                  <a:srgbClr val="C6D9F1"/>
                </a:solidFill>
              </a:rPr>
              <a:t>many implementations</a:t>
            </a:r>
            <a:endParaRPr lang="en-US" b="0" dirty="0">
              <a:solidFill>
                <a:srgbClr val="C6D9F1"/>
              </a:solidFill>
            </a:endParaRPr>
          </a:p>
        </p:txBody>
      </p:sp>
    </p:spTree>
    <p:extLst>
      <p:ext uri="{BB962C8B-B14F-4D97-AF65-F5344CB8AC3E}">
        <p14:creationId xmlns:p14="http://schemas.microsoft.com/office/powerpoint/2010/main" val="19424126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Interface Definition </a:t>
            </a:r>
            <a:r>
              <a:rPr lang="en-US" b="0" dirty="0" smtClean="0">
                <a:solidFill>
                  <a:srgbClr val="C6D9F1"/>
                </a:solidFill>
              </a:rPr>
              <a:t>Language (IDL)</a:t>
            </a:r>
            <a:endParaRPr lang="en-US" b="0" dirty="0">
              <a:solidFill>
                <a:srgbClr val="C6D9F1"/>
              </a:solidFill>
            </a:endParaRPr>
          </a:p>
        </p:txBody>
      </p:sp>
      <p:sp>
        <p:nvSpPr>
          <p:cNvPr id="3" name="TextBox 2"/>
          <p:cNvSpPr txBox="1"/>
          <p:nvPr/>
        </p:nvSpPr>
        <p:spPr>
          <a:xfrm>
            <a:off x="705573" y="2226310"/>
            <a:ext cx="16627972" cy="10805231"/>
          </a:xfrm>
          <a:prstGeom prst="rect">
            <a:avLst/>
          </a:prstGeom>
          <a:noFill/>
        </p:spPr>
        <p:txBody>
          <a:bodyPr wrap="square" lIns="91405" tIns="45703" rIns="91405" bIns="45703" rtlCol="0">
            <a:spAutoFit/>
          </a:bodyPr>
          <a:lstStyle/>
          <a:p>
            <a:pPr marL="571500" indent="-571500">
              <a:lnSpc>
                <a:spcPct val="130000"/>
              </a:lnSpc>
              <a:buFont typeface="Wingdings" charset="2"/>
              <a:buChar char="²"/>
            </a:pPr>
            <a:r>
              <a:rPr lang="en-US" dirty="0">
                <a:solidFill>
                  <a:srgbClr val="FFFFFF"/>
                </a:solidFill>
              </a:rPr>
              <a:t>CORBA and DDS both use the same formal interface definition </a:t>
            </a:r>
            <a:r>
              <a:rPr lang="en-US" dirty="0" smtClean="0">
                <a:solidFill>
                  <a:srgbClr val="FFFFFF"/>
                </a:solidFill>
              </a:rPr>
              <a:t>language: IDL</a:t>
            </a:r>
            <a:endParaRPr lang="en-US" dirty="0">
              <a:solidFill>
                <a:srgbClr val="FFFFFF"/>
              </a:solidFill>
            </a:endParaRPr>
          </a:p>
          <a:p>
            <a:pPr algn="ctr">
              <a:lnSpc>
                <a:spcPct val="130000"/>
              </a:lnSpc>
            </a:pPr>
            <a:r>
              <a:rPr lang="en-US" dirty="0">
                <a:solidFill>
                  <a:srgbClr val="FFFFFF"/>
                </a:solidFill>
              </a:rPr>
              <a:t>IDL forms a ‘contract’ between </a:t>
            </a:r>
            <a:r>
              <a:rPr lang="en-US" dirty="0" smtClean="0">
                <a:solidFill>
                  <a:srgbClr val="FFFFFF"/>
                </a:solidFill>
              </a:rPr>
              <a:t>client </a:t>
            </a:r>
            <a:r>
              <a:rPr lang="en-US" dirty="0">
                <a:solidFill>
                  <a:srgbClr val="FFFFFF"/>
                </a:solidFill>
              </a:rPr>
              <a:t>and servant or publisher </a:t>
            </a:r>
            <a:r>
              <a:rPr lang="en-US" dirty="0" smtClean="0">
                <a:solidFill>
                  <a:srgbClr val="FFFFFF"/>
                </a:solidFill>
              </a:rPr>
              <a:t>and</a:t>
            </a:r>
          </a:p>
          <a:p>
            <a:pPr algn="ctr">
              <a:lnSpc>
                <a:spcPct val="130000"/>
              </a:lnSpc>
            </a:pPr>
            <a:r>
              <a:rPr lang="en-US" dirty="0" smtClean="0">
                <a:solidFill>
                  <a:srgbClr val="FFFFFF"/>
                </a:solidFill>
              </a:rPr>
              <a:t>subscriber</a:t>
            </a:r>
            <a:endParaRPr lang="en-US" dirty="0">
              <a:solidFill>
                <a:srgbClr val="FFFFFF"/>
              </a:solidFill>
            </a:endParaRPr>
          </a:p>
          <a:p>
            <a:pPr marL="571500" indent="-571500">
              <a:lnSpc>
                <a:spcPct val="130000"/>
              </a:lnSpc>
              <a:buFont typeface="Wingdings" charset="2"/>
              <a:buChar char="²"/>
            </a:pPr>
            <a:r>
              <a:rPr lang="en-US" dirty="0" smtClean="0">
                <a:solidFill>
                  <a:srgbClr val="FFFFFF"/>
                </a:solidFill>
              </a:rPr>
              <a:t>IDL </a:t>
            </a:r>
            <a:r>
              <a:rPr lang="en-US" dirty="0">
                <a:solidFill>
                  <a:srgbClr val="FFFFFF"/>
                </a:solidFill>
              </a:rPr>
              <a:t>reconciles diverse object models and programming languages</a:t>
            </a:r>
          </a:p>
          <a:p>
            <a:pPr marL="571500" indent="-571500">
              <a:lnSpc>
                <a:spcPct val="130000"/>
              </a:lnSpc>
              <a:buFont typeface="Wingdings" charset="2"/>
              <a:buChar char="²"/>
            </a:pPr>
            <a:r>
              <a:rPr lang="en-US" dirty="0">
                <a:solidFill>
                  <a:srgbClr val="FFFFFF"/>
                </a:solidFill>
              </a:rPr>
              <a:t>Imposes the same object model on all supported languages</a:t>
            </a:r>
          </a:p>
          <a:p>
            <a:pPr marL="571500" indent="-571500">
              <a:lnSpc>
                <a:spcPct val="130000"/>
              </a:lnSpc>
              <a:buFont typeface="Wingdings" charset="2"/>
              <a:buChar char="²"/>
            </a:pPr>
            <a:r>
              <a:rPr lang="en-US" dirty="0">
                <a:solidFill>
                  <a:srgbClr val="FFFFFF"/>
                </a:solidFill>
              </a:rPr>
              <a:t>Programming language independent means of describing data types and object interfaces</a:t>
            </a:r>
          </a:p>
          <a:p>
            <a:pPr marL="1578933" lvl="1" indent="-571500">
              <a:lnSpc>
                <a:spcPct val="130000"/>
              </a:lnSpc>
              <a:buFont typeface="Wingdings" charset="2"/>
              <a:buChar char="²"/>
            </a:pPr>
            <a:r>
              <a:rPr lang="en-US" sz="3600" dirty="0">
                <a:solidFill>
                  <a:srgbClr val="FFFFFF"/>
                </a:solidFill>
              </a:rPr>
              <a:t>purely descriptive - no procedural components</a:t>
            </a:r>
          </a:p>
          <a:p>
            <a:pPr marL="1578933" lvl="1" indent="-571500">
              <a:lnSpc>
                <a:spcPct val="130000"/>
              </a:lnSpc>
              <a:buFont typeface="Wingdings" charset="2"/>
              <a:buChar char="²"/>
            </a:pPr>
            <a:r>
              <a:rPr lang="en-US" sz="3600" dirty="0">
                <a:solidFill>
                  <a:srgbClr val="FFFFFF"/>
                </a:solidFill>
              </a:rPr>
              <a:t>provides abstraction from implementation</a:t>
            </a:r>
          </a:p>
          <a:p>
            <a:pPr marL="1578933" lvl="1" indent="-571500">
              <a:lnSpc>
                <a:spcPct val="130000"/>
              </a:lnSpc>
              <a:buFont typeface="Wingdings" charset="2"/>
              <a:buChar char="²"/>
            </a:pPr>
            <a:r>
              <a:rPr lang="en-US" sz="3600" dirty="0">
                <a:solidFill>
                  <a:srgbClr val="FFFFFF"/>
                </a:solidFill>
              </a:rPr>
              <a:t>allows multiple language bindings to be defined</a:t>
            </a:r>
          </a:p>
          <a:p>
            <a:pPr marL="571500" indent="-571500">
              <a:lnSpc>
                <a:spcPct val="130000"/>
              </a:lnSpc>
              <a:buFont typeface="Wingdings" charset="2"/>
              <a:buChar char="²"/>
            </a:pPr>
            <a:r>
              <a:rPr lang="en-US" dirty="0">
                <a:solidFill>
                  <a:srgbClr val="FFFFFF"/>
                </a:solidFill>
              </a:rPr>
              <a:t>A way to integrate and share objects from different object models and languages</a:t>
            </a:r>
          </a:p>
        </p:txBody>
      </p:sp>
    </p:spTree>
    <p:extLst>
      <p:ext uri="{BB962C8B-B14F-4D97-AF65-F5344CB8AC3E}">
        <p14:creationId xmlns:p14="http://schemas.microsoft.com/office/powerpoint/2010/main" val="32863020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sPresentacones-Cursos-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003838" cy="13496021"/>
          </a:xfrm>
          <a:prstGeom prst="rect">
            <a:avLst/>
          </a:prstGeom>
        </p:spPr>
      </p:pic>
      <p:sp>
        <p:nvSpPr>
          <p:cNvPr id="5" name="Title 4"/>
          <p:cNvSpPr>
            <a:spLocks noGrp="1"/>
          </p:cNvSpPr>
          <p:nvPr>
            <p:ph type="title"/>
          </p:nvPr>
        </p:nvSpPr>
        <p:spPr/>
        <p:txBody>
          <a:bodyPr/>
          <a:lstStyle/>
          <a:p>
            <a:pPr>
              <a:buNone/>
            </a:pPr>
            <a:r>
              <a:rPr lang="en-US" b="0" dirty="0">
                <a:solidFill>
                  <a:srgbClr val="C6D9F1"/>
                </a:solidFill>
              </a:rPr>
              <a:t>Development </a:t>
            </a:r>
            <a:r>
              <a:rPr lang="en-US" b="0" dirty="0" smtClean="0">
                <a:solidFill>
                  <a:srgbClr val="C6D9F1"/>
                </a:solidFill>
              </a:rPr>
              <a:t>Process</a:t>
            </a:r>
            <a:endParaRPr lang="en-US" b="0" dirty="0">
              <a:solidFill>
                <a:srgbClr val="C6D9F1"/>
              </a:solidFill>
            </a:endParaRPr>
          </a:p>
        </p:txBody>
      </p:sp>
    </p:spTree>
    <p:extLst>
      <p:ext uri="{BB962C8B-B14F-4D97-AF65-F5344CB8AC3E}">
        <p14:creationId xmlns:p14="http://schemas.microsoft.com/office/powerpoint/2010/main" val="39637911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rgbClr val="C6D9F1"/>
                </a:solidFill>
                <a:latin typeface="Century Gothic" pitchFamily="34" charset="0"/>
                <a:cs typeface="Arial" pitchFamily="34" charset="0"/>
              </a:rPr>
              <a:t>Questions?</a:t>
            </a:r>
            <a:endParaRPr lang="en-US" sz="3900" dirty="0">
              <a:solidFill>
                <a:srgbClr val="C6D9F1"/>
              </a:solidFill>
              <a:latin typeface="Century Gothic" pitchFamily="34" charset="0"/>
              <a:cs typeface="Arial" pitchFamily="34" charset="0"/>
            </a:endParaRPr>
          </a:p>
        </p:txBody>
      </p:sp>
      <p:sp>
        <p:nvSpPr>
          <p:cNvPr id="4"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dirty="0">
                <a:solidFill>
                  <a:schemeClr val="bg1"/>
                </a:solidFill>
                <a:latin typeface="Century Gothic"/>
                <a:cs typeface="Century Gothic"/>
              </a:rPr>
              <a:t> </a:t>
            </a:r>
            <a:r>
              <a:rPr lang="en-US" sz="2000" smtClean="0">
                <a:solidFill>
                  <a:schemeClr val="bg1"/>
                </a:solidFill>
                <a:latin typeface="Century Gothic"/>
                <a:cs typeface="Century Gothic"/>
              </a:rPr>
              <a:t>Mora, Joseph </a:t>
            </a:r>
            <a:r>
              <a:rPr lang="en-US" sz="2000" dirty="0">
                <a:solidFill>
                  <a:schemeClr val="bg1"/>
                </a:solidFill>
                <a:latin typeface="Century Gothic"/>
                <a:cs typeface="Century Gothic"/>
              </a:rPr>
              <a:t>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smtClean="0">
                <a:solidFill>
                  <a:srgbClr val="C6D9F1"/>
                </a:solidFill>
              </a:rPr>
              <a:t>Example: ALMA Software and Physical Architecture</a:t>
            </a:r>
            <a:endParaRPr lang="en-US" b="0" dirty="0">
              <a:solidFill>
                <a:srgbClr val="C6D9F1"/>
              </a:solidFill>
            </a:endParaRPr>
          </a:p>
        </p:txBody>
      </p:sp>
      <p:grpSp>
        <p:nvGrpSpPr>
          <p:cNvPr id="3" name="Group 2"/>
          <p:cNvGrpSpPr/>
          <p:nvPr/>
        </p:nvGrpSpPr>
        <p:grpSpPr>
          <a:xfrm>
            <a:off x="1305162" y="2067901"/>
            <a:ext cx="15756692" cy="10604617"/>
            <a:chOff x="1125598" y="2067901"/>
            <a:chExt cx="15756692" cy="10604617"/>
          </a:xfrm>
        </p:grpSpPr>
        <p:pic>
          <p:nvPicPr>
            <p:cNvPr id="2" name="Picture 1" descr="Screen Shot 2014-09-07 at 2.29.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0909" y="3364409"/>
              <a:ext cx="10604616" cy="8011602"/>
            </a:xfrm>
            <a:prstGeom prst="rect">
              <a:avLst/>
            </a:prstGeom>
          </p:spPr>
        </p:pic>
        <p:pic>
          <p:nvPicPr>
            <p:cNvPr id="4" name="Picture 3" descr="Screen Shot 2014-09-07 at 2.31.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707436" y="3497665"/>
              <a:ext cx="10604617" cy="7745090"/>
            </a:xfrm>
            <a:prstGeom prst="rect">
              <a:avLst/>
            </a:prstGeom>
          </p:spPr>
        </p:pic>
      </p:grpSp>
    </p:spTree>
    <p:extLst>
      <p:ext uri="{BB962C8B-B14F-4D97-AF65-F5344CB8AC3E}">
        <p14:creationId xmlns:p14="http://schemas.microsoft.com/office/powerpoint/2010/main" val="7959205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sPresentacones-Cursos-2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2200"/>
            <a:ext cx="18003838" cy="13496021"/>
          </a:xfrm>
          <a:prstGeom prst="rect">
            <a:avLst/>
          </a:prstGeom>
        </p:spPr>
      </p:pic>
      <p:sp>
        <p:nvSpPr>
          <p:cNvPr id="5" name="Title 4"/>
          <p:cNvSpPr>
            <a:spLocks noGrp="1"/>
          </p:cNvSpPr>
          <p:nvPr>
            <p:ph type="title"/>
          </p:nvPr>
        </p:nvSpPr>
        <p:spPr/>
        <p:txBody>
          <a:bodyPr/>
          <a:lstStyle/>
          <a:p>
            <a:pPr>
              <a:buNone/>
            </a:pPr>
            <a:r>
              <a:rPr lang="en-US" b="0" dirty="0" smtClean="0">
                <a:solidFill>
                  <a:srgbClr val="C6D9F1"/>
                </a:solidFill>
              </a:rPr>
              <a:t>Example: ALMA Data Flow</a:t>
            </a:r>
            <a:endParaRPr lang="en-US" b="0" dirty="0">
              <a:solidFill>
                <a:srgbClr val="C6D9F1"/>
              </a:solidFill>
            </a:endParaRPr>
          </a:p>
        </p:txBody>
      </p:sp>
    </p:spTree>
    <p:extLst>
      <p:ext uri="{BB962C8B-B14F-4D97-AF65-F5344CB8AC3E}">
        <p14:creationId xmlns:p14="http://schemas.microsoft.com/office/powerpoint/2010/main" val="2651486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Distributed System</a:t>
            </a:r>
          </a:p>
        </p:txBody>
      </p:sp>
      <p:sp>
        <p:nvSpPr>
          <p:cNvPr id="3" name="TextBox 2"/>
          <p:cNvSpPr txBox="1"/>
          <p:nvPr/>
        </p:nvSpPr>
        <p:spPr>
          <a:xfrm>
            <a:off x="705573" y="2845790"/>
            <a:ext cx="16627972" cy="6303999"/>
          </a:xfrm>
          <a:prstGeom prst="rect">
            <a:avLst/>
          </a:prstGeom>
          <a:noFill/>
        </p:spPr>
        <p:txBody>
          <a:bodyPr wrap="square" lIns="91405" tIns="45703" rIns="91405" bIns="45703" rtlCol="0">
            <a:spAutoFit/>
          </a:bodyPr>
          <a:lstStyle/>
          <a:p>
            <a:pPr algn="ctr">
              <a:lnSpc>
                <a:spcPct val="130000"/>
              </a:lnSpc>
            </a:pPr>
            <a:r>
              <a:rPr lang="en-US" b="1" dirty="0">
                <a:solidFill>
                  <a:srgbClr val="FFFFFF"/>
                </a:solidFill>
              </a:rPr>
              <a:t>Requirement: </a:t>
            </a:r>
            <a:r>
              <a:rPr lang="en-US" dirty="0">
                <a:solidFill>
                  <a:srgbClr val="FFFFFF"/>
                </a:solidFill>
              </a:rPr>
              <a:t>the observatory is a distributed </a:t>
            </a:r>
            <a:r>
              <a:rPr lang="en-US" dirty="0" smtClean="0">
                <a:solidFill>
                  <a:srgbClr val="FFFFFF"/>
                </a:solidFill>
              </a:rPr>
              <a:t>system. </a:t>
            </a:r>
          </a:p>
          <a:p>
            <a:pPr>
              <a:lnSpc>
                <a:spcPct val="130000"/>
              </a:lnSpc>
            </a:pPr>
            <a:endParaRPr lang="en-US" dirty="0" smtClean="0">
              <a:solidFill>
                <a:srgbClr val="FFFFFF"/>
              </a:solidFill>
            </a:endParaRPr>
          </a:p>
          <a:p>
            <a:pPr>
              <a:lnSpc>
                <a:spcPct val="130000"/>
              </a:lnSpc>
            </a:pPr>
            <a:r>
              <a:rPr lang="en-US" dirty="0" smtClean="0">
                <a:solidFill>
                  <a:srgbClr val="FFFFFF"/>
                </a:solidFill>
              </a:rPr>
              <a:t>Servers </a:t>
            </a:r>
            <a:r>
              <a:rPr lang="en-US" dirty="0">
                <a:solidFill>
                  <a:srgbClr val="FFFFFF"/>
                </a:solidFill>
              </a:rPr>
              <a:t>and clients are distributed on different machines:</a:t>
            </a:r>
          </a:p>
          <a:p>
            <a:pPr marL="571282" indent="-571282">
              <a:lnSpc>
                <a:spcPct val="130000"/>
              </a:lnSpc>
              <a:buFont typeface="Wingdings" charset="2"/>
              <a:buChar char="²"/>
            </a:pPr>
            <a:r>
              <a:rPr lang="en-US" dirty="0">
                <a:solidFill>
                  <a:srgbClr val="FFFFFF"/>
                </a:solidFill>
              </a:rPr>
              <a:t>Possibly in different locations</a:t>
            </a:r>
          </a:p>
          <a:p>
            <a:pPr marL="571282" indent="-571282">
              <a:lnSpc>
                <a:spcPct val="130000"/>
              </a:lnSpc>
              <a:buFont typeface="Wingdings" charset="2"/>
              <a:buChar char="²"/>
            </a:pPr>
            <a:r>
              <a:rPr lang="en-US" dirty="0">
                <a:solidFill>
                  <a:srgbClr val="FFFFFF"/>
                </a:solidFill>
              </a:rPr>
              <a:t>With different purpose and functionality</a:t>
            </a:r>
          </a:p>
          <a:p>
            <a:pPr marL="571282" indent="-571282">
              <a:lnSpc>
                <a:spcPct val="130000"/>
              </a:lnSpc>
              <a:buFont typeface="Wingdings" charset="2"/>
              <a:buChar char="²"/>
            </a:pPr>
            <a:r>
              <a:rPr lang="en-US" dirty="0">
                <a:solidFill>
                  <a:srgbClr val="FFFFFF"/>
                </a:solidFill>
              </a:rPr>
              <a:t>With different requirements on performance and </a:t>
            </a:r>
            <a:r>
              <a:rPr lang="en-US" dirty="0" smtClean="0">
                <a:solidFill>
                  <a:srgbClr val="FFFFFF"/>
                </a:solidFill>
              </a:rPr>
              <a:t>reliability</a:t>
            </a:r>
          </a:p>
          <a:p>
            <a:pPr marL="571282" indent="-571282">
              <a:lnSpc>
                <a:spcPct val="130000"/>
              </a:lnSpc>
              <a:buFont typeface="Wingdings" charset="2"/>
              <a:buChar char="²"/>
            </a:pPr>
            <a:endParaRPr lang="en-US" dirty="0">
              <a:solidFill>
                <a:srgbClr val="FFFFFF"/>
              </a:solidFill>
            </a:endParaRPr>
          </a:p>
          <a:p>
            <a:pPr algn="ctr">
              <a:lnSpc>
                <a:spcPct val="130000"/>
              </a:lnSpc>
            </a:pPr>
            <a:r>
              <a:rPr lang="en-US" dirty="0">
                <a:solidFill>
                  <a:srgbClr val="FFFFFF"/>
                </a:solidFill>
              </a:rPr>
              <a:t>This </a:t>
            </a:r>
            <a:r>
              <a:rPr lang="en-US" dirty="0" smtClean="0">
                <a:solidFill>
                  <a:srgbClr val="FFFFFF"/>
                </a:solidFill>
              </a:rPr>
              <a:t>leads to a…</a:t>
            </a:r>
            <a:endParaRPr lang="en-US" dirty="0">
              <a:solidFill>
                <a:srgbClr val="FFFFFF"/>
              </a:solidFill>
            </a:endParaRPr>
          </a:p>
        </p:txBody>
      </p:sp>
    </p:spTree>
    <p:extLst>
      <p:ext uri="{BB962C8B-B14F-4D97-AF65-F5344CB8AC3E}">
        <p14:creationId xmlns:p14="http://schemas.microsoft.com/office/powerpoint/2010/main" val="41474541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Heterogeneous Distributed System</a:t>
            </a:r>
          </a:p>
        </p:txBody>
      </p:sp>
      <p:sp>
        <p:nvSpPr>
          <p:cNvPr id="3" name="TextBox 2"/>
          <p:cNvSpPr txBox="1"/>
          <p:nvPr/>
        </p:nvSpPr>
        <p:spPr>
          <a:xfrm>
            <a:off x="705573" y="2845790"/>
            <a:ext cx="16627972" cy="5523785"/>
          </a:xfrm>
          <a:prstGeom prst="rect">
            <a:avLst/>
          </a:prstGeom>
          <a:noFill/>
        </p:spPr>
        <p:txBody>
          <a:bodyPr wrap="square" lIns="91405" tIns="45703" rIns="91405" bIns="45703" rtlCol="0">
            <a:spAutoFit/>
          </a:bodyPr>
          <a:lstStyle/>
          <a:p>
            <a:pPr algn="ctr">
              <a:lnSpc>
                <a:spcPct val="130000"/>
              </a:lnSpc>
            </a:pPr>
            <a:r>
              <a:rPr lang="en-US" b="1" dirty="0">
                <a:solidFill>
                  <a:srgbClr val="FFFFFF"/>
                </a:solidFill>
              </a:rPr>
              <a:t>Requirement: </a:t>
            </a:r>
            <a:r>
              <a:rPr lang="en-US" dirty="0">
                <a:solidFill>
                  <a:srgbClr val="FFFFFF"/>
                </a:solidFill>
              </a:rPr>
              <a:t>the observatory shall be a heterogeneous distributed </a:t>
            </a:r>
            <a:r>
              <a:rPr lang="en-US" dirty="0" smtClean="0">
                <a:solidFill>
                  <a:srgbClr val="FFFFFF"/>
                </a:solidFill>
              </a:rPr>
              <a:t>system. </a:t>
            </a:r>
          </a:p>
          <a:p>
            <a:pPr>
              <a:lnSpc>
                <a:spcPct val="130000"/>
              </a:lnSpc>
            </a:pPr>
            <a:endParaRPr lang="en-US" dirty="0" smtClean="0">
              <a:solidFill>
                <a:srgbClr val="FFFFFF"/>
              </a:solidFill>
            </a:endParaRPr>
          </a:p>
          <a:p>
            <a:pPr>
              <a:lnSpc>
                <a:spcPct val="130000"/>
              </a:lnSpc>
            </a:pPr>
            <a:r>
              <a:rPr lang="en-US" dirty="0" smtClean="0">
                <a:solidFill>
                  <a:srgbClr val="FFFFFF"/>
                </a:solidFill>
              </a:rPr>
              <a:t>Servers </a:t>
            </a:r>
            <a:r>
              <a:rPr lang="en-US" dirty="0">
                <a:solidFill>
                  <a:srgbClr val="FFFFFF"/>
                </a:solidFill>
              </a:rPr>
              <a:t>and clients may use different</a:t>
            </a:r>
            <a:r>
              <a:rPr lang="en-US" dirty="0" smtClean="0">
                <a:solidFill>
                  <a:srgbClr val="FFFFFF"/>
                </a:solidFill>
              </a:rPr>
              <a:t>:</a:t>
            </a:r>
            <a:endParaRPr lang="en-US" dirty="0">
              <a:solidFill>
                <a:srgbClr val="FFFFFF"/>
              </a:solidFill>
            </a:endParaRPr>
          </a:p>
          <a:p>
            <a:pPr marL="571282" indent="-571282">
              <a:lnSpc>
                <a:spcPct val="130000"/>
              </a:lnSpc>
              <a:buFont typeface="Wingdings" charset="2"/>
              <a:buChar char="²"/>
            </a:pPr>
            <a:r>
              <a:rPr lang="en-US" dirty="0">
                <a:solidFill>
                  <a:srgbClr val="FFFFFF"/>
                </a:solidFill>
              </a:rPr>
              <a:t>Hardware</a:t>
            </a:r>
          </a:p>
          <a:p>
            <a:pPr marL="571282" indent="-571282">
              <a:lnSpc>
                <a:spcPct val="130000"/>
              </a:lnSpc>
              <a:buFont typeface="Wingdings" charset="2"/>
              <a:buChar char="²"/>
            </a:pPr>
            <a:r>
              <a:rPr lang="en-US" dirty="0">
                <a:solidFill>
                  <a:srgbClr val="FFFFFF"/>
                </a:solidFill>
              </a:rPr>
              <a:t>System software</a:t>
            </a:r>
          </a:p>
          <a:p>
            <a:pPr marL="571282" indent="-571282">
              <a:lnSpc>
                <a:spcPct val="130000"/>
              </a:lnSpc>
              <a:buFont typeface="Wingdings" charset="2"/>
              <a:buChar char="²"/>
            </a:pPr>
            <a:r>
              <a:rPr lang="en-US" dirty="0">
                <a:solidFill>
                  <a:srgbClr val="FFFFFF"/>
                </a:solidFill>
              </a:rPr>
              <a:t>Programming </a:t>
            </a:r>
            <a:r>
              <a:rPr lang="en-US" dirty="0" smtClean="0">
                <a:solidFill>
                  <a:srgbClr val="FFFFFF"/>
                </a:solidFill>
              </a:rPr>
              <a:t>languages</a:t>
            </a:r>
            <a:endParaRPr lang="en-US" dirty="0">
              <a:solidFill>
                <a:srgbClr val="FFFFFF"/>
              </a:solidFill>
            </a:endParaRPr>
          </a:p>
        </p:txBody>
      </p:sp>
    </p:spTree>
    <p:extLst>
      <p:ext uri="{BB962C8B-B14F-4D97-AF65-F5344CB8AC3E}">
        <p14:creationId xmlns:p14="http://schemas.microsoft.com/office/powerpoint/2010/main" val="24536772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Transparent Heterogeneous Distribution</a:t>
            </a:r>
          </a:p>
        </p:txBody>
      </p:sp>
      <p:sp>
        <p:nvSpPr>
          <p:cNvPr id="3" name="TextBox 2"/>
          <p:cNvSpPr txBox="1"/>
          <p:nvPr/>
        </p:nvSpPr>
        <p:spPr>
          <a:xfrm>
            <a:off x="705573" y="2845790"/>
            <a:ext cx="16627972" cy="4743572"/>
          </a:xfrm>
          <a:prstGeom prst="rect">
            <a:avLst/>
          </a:prstGeom>
          <a:noFill/>
        </p:spPr>
        <p:txBody>
          <a:bodyPr wrap="square" lIns="91405" tIns="45703" rIns="91405" bIns="45703" rtlCol="0">
            <a:spAutoFit/>
          </a:bodyPr>
          <a:lstStyle/>
          <a:p>
            <a:pPr marL="571282" indent="-571282">
              <a:lnSpc>
                <a:spcPct val="130000"/>
              </a:lnSpc>
              <a:buFont typeface="Wingdings" charset="2"/>
              <a:buChar char="²"/>
            </a:pPr>
            <a:r>
              <a:rPr lang="en-US" dirty="0" smtClean="0">
                <a:solidFill>
                  <a:srgbClr val="FFFFFF"/>
                </a:solidFill>
              </a:rPr>
              <a:t>Developers of clients should be unaware of the underlying server architecture &amp; vice-versa</a:t>
            </a:r>
          </a:p>
          <a:p>
            <a:pPr marL="571282" indent="-571282">
              <a:lnSpc>
                <a:spcPct val="130000"/>
              </a:lnSpc>
              <a:buFont typeface="Wingdings" charset="2"/>
              <a:buChar char="²"/>
            </a:pPr>
            <a:r>
              <a:rPr lang="en-US" dirty="0" smtClean="0">
                <a:solidFill>
                  <a:srgbClr val="FFFFFF"/>
                </a:solidFill>
              </a:rPr>
              <a:t>It should be possible to change the architecture of a server transparently to the client</a:t>
            </a:r>
          </a:p>
          <a:p>
            <a:pPr marL="571282" indent="-571282">
              <a:lnSpc>
                <a:spcPct val="130000"/>
              </a:lnSpc>
              <a:buFont typeface="Wingdings" charset="2"/>
              <a:buChar char="²"/>
            </a:pPr>
            <a:r>
              <a:rPr lang="en-US" dirty="0" smtClean="0">
                <a:solidFill>
                  <a:srgbClr val="FFFFFF"/>
                </a:solidFill>
              </a:rPr>
              <a:t>Client developers should not even need to know whether a server is local or remote.</a:t>
            </a:r>
            <a:endParaRPr lang="en-US" dirty="0">
              <a:solidFill>
                <a:srgbClr val="FFFFFF"/>
              </a:solidFill>
            </a:endParaRPr>
          </a:p>
        </p:txBody>
      </p:sp>
    </p:spTree>
    <p:extLst>
      <p:ext uri="{BB962C8B-B14F-4D97-AF65-F5344CB8AC3E}">
        <p14:creationId xmlns:p14="http://schemas.microsoft.com/office/powerpoint/2010/main" val="9984263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Functional </a:t>
            </a:r>
            <a:r>
              <a:rPr lang="en-US" b="0" dirty="0" smtClean="0">
                <a:solidFill>
                  <a:srgbClr val="C6D9F1"/>
                </a:solidFill>
              </a:rPr>
              <a:t>and </a:t>
            </a:r>
            <a:r>
              <a:rPr lang="en-US" b="0" dirty="0">
                <a:solidFill>
                  <a:srgbClr val="C6D9F1"/>
                </a:solidFill>
              </a:rPr>
              <a:t>Technical Architecture</a:t>
            </a:r>
          </a:p>
        </p:txBody>
      </p:sp>
      <p:sp>
        <p:nvSpPr>
          <p:cNvPr id="3" name="TextBox 2"/>
          <p:cNvSpPr txBox="1"/>
          <p:nvPr/>
        </p:nvSpPr>
        <p:spPr>
          <a:xfrm>
            <a:off x="705573" y="2845792"/>
            <a:ext cx="16627972" cy="7864425"/>
          </a:xfrm>
          <a:prstGeom prst="rect">
            <a:avLst/>
          </a:prstGeom>
          <a:noFill/>
        </p:spPr>
        <p:txBody>
          <a:bodyPr wrap="square" lIns="91405" tIns="45703" rIns="91405" bIns="45703" rtlCol="0">
            <a:spAutoFit/>
          </a:bodyPr>
          <a:lstStyle/>
          <a:p>
            <a:pPr>
              <a:lnSpc>
                <a:spcPct val="130000"/>
              </a:lnSpc>
            </a:pPr>
            <a:r>
              <a:rPr lang="en-US" dirty="0">
                <a:solidFill>
                  <a:srgbClr val="FFFFFF"/>
                </a:solidFill>
              </a:rPr>
              <a:t>The separation of functional from technical concerns is a strategy for enabling the application developer to concentrate on the </a:t>
            </a:r>
            <a:r>
              <a:rPr lang="en-US" dirty="0" smtClean="0">
                <a:solidFill>
                  <a:srgbClr val="FFFFFF"/>
                </a:solidFill>
              </a:rPr>
              <a:t>specific aspects of the observatory</a:t>
            </a:r>
          </a:p>
          <a:p>
            <a:pPr>
              <a:lnSpc>
                <a:spcPct val="130000"/>
              </a:lnSpc>
            </a:pPr>
            <a:endParaRPr lang="en-US" dirty="0">
              <a:solidFill>
                <a:srgbClr val="FFFFFF"/>
              </a:solidFill>
            </a:endParaRPr>
          </a:p>
          <a:p>
            <a:pPr marL="571282" indent="-571282">
              <a:lnSpc>
                <a:spcPct val="130000"/>
              </a:lnSpc>
              <a:buFont typeface="Wingdings" charset="2"/>
              <a:buChar char="²"/>
            </a:pPr>
            <a:r>
              <a:rPr lang="en-US" dirty="0">
                <a:solidFill>
                  <a:srgbClr val="FFFFFF"/>
                </a:solidFill>
              </a:rPr>
              <a:t>Expressing the complexity in </a:t>
            </a:r>
            <a:r>
              <a:rPr lang="en-US" dirty="0" smtClean="0">
                <a:solidFill>
                  <a:srgbClr val="FFFFFF"/>
                </a:solidFill>
              </a:rPr>
              <a:t>software of an observatory is </a:t>
            </a:r>
            <a:r>
              <a:rPr lang="en-US" dirty="0">
                <a:solidFill>
                  <a:srgbClr val="FFFFFF"/>
                </a:solidFill>
              </a:rPr>
              <a:t>difficult</a:t>
            </a:r>
          </a:p>
          <a:p>
            <a:pPr marL="571282" indent="-571282">
              <a:lnSpc>
                <a:spcPct val="130000"/>
              </a:lnSpc>
              <a:buFont typeface="Wingdings" charset="2"/>
              <a:buChar char="²"/>
            </a:pPr>
            <a:r>
              <a:rPr lang="en-US" dirty="0">
                <a:solidFill>
                  <a:srgbClr val="FFFFFF"/>
                </a:solidFill>
              </a:rPr>
              <a:t>Having to know the subfields of computer science associated with distributed object architecture is also very challenging</a:t>
            </a:r>
          </a:p>
          <a:p>
            <a:pPr>
              <a:lnSpc>
                <a:spcPct val="130000"/>
              </a:lnSpc>
            </a:pPr>
            <a:endParaRPr lang="en-US" dirty="0" smtClean="0">
              <a:solidFill>
                <a:srgbClr val="FFFFFF"/>
              </a:solidFill>
            </a:endParaRPr>
          </a:p>
          <a:p>
            <a:pPr algn="ctr">
              <a:lnSpc>
                <a:spcPct val="130000"/>
              </a:lnSpc>
            </a:pPr>
            <a:r>
              <a:rPr lang="en-US" b="1" dirty="0" smtClean="0">
                <a:solidFill>
                  <a:srgbClr val="FFFFFF"/>
                </a:solidFill>
              </a:rPr>
              <a:t>Conclusion</a:t>
            </a:r>
          </a:p>
          <a:p>
            <a:pPr algn="ctr">
              <a:lnSpc>
                <a:spcPct val="130000"/>
              </a:lnSpc>
            </a:pPr>
            <a:r>
              <a:rPr lang="en-US" dirty="0" smtClean="0">
                <a:solidFill>
                  <a:srgbClr val="FFFFFF"/>
                </a:solidFill>
              </a:rPr>
              <a:t> Let </a:t>
            </a:r>
            <a:r>
              <a:rPr lang="en-US" dirty="0">
                <a:solidFill>
                  <a:srgbClr val="FFFFFF"/>
                </a:solidFill>
              </a:rPr>
              <a:t>system developers take care of the computer science-related tasks</a:t>
            </a:r>
          </a:p>
        </p:txBody>
      </p:sp>
    </p:spTree>
    <p:extLst>
      <p:ext uri="{BB962C8B-B14F-4D97-AF65-F5344CB8AC3E}">
        <p14:creationId xmlns:p14="http://schemas.microsoft.com/office/powerpoint/2010/main" val="2964966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b="0" dirty="0">
                <a:solidFill>
                  <a:srgbClr val="C6D9F1"/>
                </a:solidFill>
              </a:rPr>
              <a:t>Functional Architecture</a:t>
            </a:r>
          </a:p>
        </p:txBody>
      </p:sp>
      <p:sp>
        <p:nvSpPr>
          <p:cNvPr id="3" name="TextBox 2"/>
          <p:cNvSpPr txBox="1"/>
          <p:nvPr/>
        </p:nvSpPr>
        <p:spPr>
          <a:xfrm>
            <a:off x="705573" y="2845790"/>
            <a:ext cx="16627972" cy="9424851"/>
          </a:xfrm>
          <a:prstGeom prst="rect">
            <a:avLst/>
          </a:prstGeom>
          <a:noFill/>
        </p:spPr>
        <p:txBody>
          <a:bodyPr wrap="square" lIns="91405" tIns="45703" rIns="91405" bIns="45703" rtlCol="0">
            <a:spAutoFit/>
          </a:bodyPr>
          <a:lstStyle/>
          <a:p>
            <a:pPr>
              <a:lnSpc>
                <a:spcPct val="130000"/>
              </a:lnSpc>
            </a:pPr>
            <a:r>
              <a:rPr lang="en-US" dirty="0">
                <a:solidFill>
                  <a:srgbClr val="FFFFFF"/>
                </a:solidFill>
              </a:rPr>
              <a:t>A Functional Software Architecture (FSA) is a model that identifies enterprise functions, interactions and corresponding </a:t>
            </a:r>
            <a:r>
              <a:rPr lang="en-US" dirty="0" smtClean="0">
                <a:solidFill>
                  <a:srgbClr val="FFFFFF"/>
                </a:solidFill>
              </a:rPr>
              <a:t>information technology </a:t>
            </a:r>
            <a:r>
              <a:rPr lang="en-US" dirty="0">
                <a:solidFill>
                  <a:srgbClr val="FFFFFF"/>
                </a:solidFill>
              </a:rPr>
              <a:t>needs. </a:t>
            </a:r>
            <a:endParaRPr lang="en-US" dirty="0" smtClean="0">
              <a:solidFill>
                <a:srgbClr val="FFFFFF"/>
              </a:solidFill>
            </a:endParaRPr>
          </a:p>
          <a:p>
            <a:pPr>
              <a:lnSpc>
                <a:spcPct val="130000"/>
              </a:lnSpc>
            </a:pPr>
            <a:endParaRPr lang="en-US" dirty="0">
              <a:solidFill>
                <a:srgbClr val="FFFFFF"/>
              </a:solidFill>
            </a:endParaRPr>
          </a:p>
          <a:p>
            <a:pPr marL="571282" indent="-571282">
              <a:lnSpc>
                <a:spcPct val="130000"/>
              </a:lnSpc>
              <a:buFont typeface="Wingdings" charset="2"/>
              <a:buChar char="²"/>
            </a:pPr>
            <a:r>
              <a:rPr lang="en-US" dirty="0">
                <a:solidFill>
                  <a:srgbClr val="FFFFFF"/>
                </a:solidFill>
              </a:rPr>
              <a:t>Software components/subsystems</a:t>
            </a:r>
          </a:p>
          <a:p>
            <a:pPr marL="1578715" lvl="1" indent="-571282">
              <a:lnSpc>
                <a:spcPct val="130000"/>
              </a:lnSpc>
              <a:buFont typeface="Wingdings" charset="2"/>
              <a:buChar char="²"/>
            </a:pPr>
            <a:r>
              <a:rPr lang="en-US" dirty="0">
                <a:solidFill>
                  <a:srgbClr val="FFFFFF"/>
                </a:solidFill>
              </a:rPr>
              <a:t>Responsibilities</a:t>
            </a:r>
          </a:p>
          <a:p>
            <a:pPr marL="1578715" lvl="1" indent="-571282">
              <a:lnSpc>
                <a:spcPct val="130000"/>
              </a:lnSpc>
              <a:buFont typeface="Wingdings" charset="2"/>
              <a:buChar char="²"/>
            </a:pPr>
            <a:r>
              <a:rPr lang="en-US" dirty="0">
                <a:solidFill>
                  <a:srgbClr val="FFFFFF"/>
                </a:solidFill>
              </a:rPr>
              <a:t>Interfaces</a:t>
            </a:r>
          </a:p>
          <a:p>
            <a:pPr marL="1578715" lvl="1" indent="-571282">
              <a:lnSpc>
                <a:spcPct val="130000"/>
              </a:lnSpc>
              <a:buFont typeface="Wingdings" charset="2"/>
              <a:buChar char="²"/>
            </a:pPr>
            <a:r>
              <a:rPr lang="en-US" dirty="0">
                <a:solidFill>
                  <a:srgbClr val="FFFFFF"/>
                </a:solidFill>
              </a:rPr>
              <a:t>Primary relationships and interactions</a:t>
            </a:r>
          </a:p>
          <a:p>
            <a:pPr marL="571282" indent="-571282">
              <a:lnSpc>
                <a:spcPct val="130000"/>
              </a:lnSpc>
              <a:buFont typeface="Wingdings" charset="2"/>
              <a:buChar char="²"/>
            </a:pPr>
            <a:r>
              <a:rPr lang="en-US" dirty="0">
                <a:solidFill>
                  <a:srgbClr val="FFFFFF"/>
                </a:solidFill>
              </a:rPr>
              <a:t>Physics and algorithms</a:t>
            </a:r>
          </a:p>
          <a:p>
            <a:pPr marL="571282" indent="-571282">
              <a:lnSpc>
                <a:spcPct val="130000"/>
              </a:lnSpc>
              <a:buFont typeface="Wingdings" charset="2"/>
              <a:buChar char="²"/>
            </a:pPr>
            <a:r>
              <a:rPr lang="en-US" dirty="0">
                <a:solidFill>
                  <a:srgbClr val="FFFFFF"/>
                </a:solidFill>
              </a:rPr>
              <a:t>Hardware deployment and distribution</a:t>
            </a:r>
          </a:p>
          <a:p>
            <a:pPr>
              <a:lnSpc>
                <a:spcPct val="130000"/>
              </a:lnSpc>
            </a:pPr>
            <a:endParaRPr lang="en-US" dirty="0" smtClean="0">
              <a:solidFill>
                <a:srgbClr val="FFFFFF"/>
              </a:solidFill>
            </a:endParaRPr>
          </a:p>
          <a:p>
            <a:pPr algn="ctr">
              <a:lnSpc>
                <a:spcPct val="130000"/>
              </a:lnSpc>
            </a:pPr>
            <a:r>
              <a:rPr lang="en-US" dirty="0" smtClean="0">
                <a:solidFill>
                  <a:srgbClr val="FFFFFF"/>
                </a:solidFill>
              </a:rPr>
              <a:t>It is developed </a:t>
            </a:r>
            <a:r>
              <a:rPr lang="en-US" dirty="0">
                <a:solidFill>
                  <a:srgbClr val="FFFFFF"/>
                </a:solidFill>
              </a:rPr>
              <a:t>by architect </a:t>
            </a:r>
            <a:r>
              <a:rPr lang="en-US" dirty="0" smtClean="0">
                <a:solidFill>
                  <a:srgbClr val="FFFFFF"/>
                </a:solidFill>
              </a:rPr>
              <a:t>and </a:t>
            </a:r>
            <a:r>
              <a:rPr lang="en-US" dirty="0">
                <a:solidFill>
                  <a:srgbClr val="FFFFFF"/>
                </a:solidFill>
              </a:rPr>
              <a:t>subsystem leaders</a:t>
            </a:r>
            <a:endParaRPr lang="en-US" dirty="0" smtClean="0">
              <a:solidFill>
                <a:srgbClr val="FFFFFF"/>
              </a:solidFill>
            </a:endParaRPr>
          </a:p>
        </p:txBody>
      </p:sp>
    </p:spTree>
    <p:extLst>
      <p:ext uri="{BB962C8B-B14F-4D97-AF65-F5344CB8AC3E}">
        <p14:creationId xmlns:p14="http://schemas.microsoft.com/office/powerpoint/2010/main" val="359547875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LMApptTemplate_4-3_eng-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945</TotalTime>
  <Words>5782</Words>
  <Application>Microsoft Macintosh PowerPoint</Application>
  <PresentationFormat>Personalizado</PresentationFormat>
  <Paragraphs>426</Paragraphs>
  <Slides>29</Slides>
  <Notes>27</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ALMApptTemplate_4-3_eng-4</vt:lpstr>
      <vt:lpstr>Diseño personalizado</vt:lpstr>
      <vt:lpstr>ALMA Common Software Basic Track</vt:lpstr>
      <vt:lpstr>The Modern Observatory</vt:lpstr>
      <vt:lpstr>Example: ALMA Software and Physical Architecture</vt:lpstr>
      <vt:lpstr>Example: ALMA Data Flow</vt:lpstr>
      <vt:lpstr>Distributed System</vt:lpstr>
      <vt:lpstr>Heterogeneous Distributed System</vt:lpstr>
      <vt:lpstr>Transparent Heterogeneous Distribution</vt:lpstr>
      <vt:lpstr>Functional and Technical Architecture</vt:lpstr>
      <vt:lpstr>Functional Architecture</vt:lpstr>
      <vt:lpstr>Technical Architecture</vt:lpstr>
      <vt:lpstr>Separation of concerns</vt:lpstr>
      <vt:lpstr>Infrastructure Framework</vt:lpstr>
      <vt:lpstr>The ALMA Common Software (ACS) Framework</vt:lpstr>
      <vt:lpstr>Supported Platforms</vt:lpstr>
      <vt:lpstr>LGPL and open source software</vt:lpstr>
      <vt:lpstr>Separation of roles</vt:lpstr>
      <vt:lpstr>Development</vt:lpstr>
      <vt:lpstr>Development</vt:lpstr>
      <vt:lpstr>Deployment</vt:lpstr>
      <vt:lpstr>Deployment</vt:lpstr>
      <vt:lpstr>Deployment</vt:lpstr>
      <vt:lpstr>Deployment</vt:lpstr>
      <vt:lpstr>Runtime</vt:lpstr>
      <vt:lpstr>Runtime</vt:lpstr>
      <vt:lpstr>Interfaces versus Implementations</vt:lpstr>
      <vt:lpstr>One Interface, many implementations</vt:lpstr>
      <vt:lpstr>Interface Definition Language (IDL)</vt:lpstr>
      <vt:lpstr>Development Process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Maccarena Gonzalez</cp:lastModifiedBy>
  <cp:revision>69</cp:revision>
  <cp:lastPrinted>2014-06-23T18:09:53Z</cp:lastPrinted>
  <dcterms:created xsi:type="dcterms:W3CDTF">2014-06-22T04:04:53Z</dcterms:created>
  <dcterms:modified xsi:type="dcterms:W3CDTF">2014-10-02T13:52:50Z</dcterms:modified>
</cp:coreProperties>
</file>