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5"/>
  </p:notesMasterIdLst>
  <p:handoutMasterIdLst>
    <p:handoutMasterId r:id="rId16"/>
  </p:handoutMasterIdLst>
  <p:sldIdLst>
    <p:sldId id="259" r:id="rId2"/>
    <p:sldId id="306" r:id="rId3"/>
    <p:sldId id="315" r:id="rId4"/>
    <p:sldId id="334" r:id="rId5"/>
    <p:sldId id="316" r:id="rId6"/>
    <p:sldId id="335" r:id="rId7"/>
    <p:sldId id="336" r:id="rId8"/>
    <p:sldId id="307" r:id="rId9"/>
    <p:sldId id="317" r:id="rId10"/>
    <p:sldId id="337" r:id="rId11"/>
    <p:sldId id="340" r:id="rId12"/>
    <p:sldId id="338" r:id="rId13"/>
    <p:sldId id="258" r:id="rId14"/>
  </p:sldIdLst>
  <p:sldSz cx="18003838" cy="13496925"/>
  <p:notesSz cx="6858000" cy="9144000"/>
  <p:defaultText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snapToGrid="0" snapToObjects="1">
      <p:cViewPr varScale="1">
        <p:scale>
          <a:sx n="43" d="100"/>
          <a:sy n="43" d="100"/>
        </p:scale>
        <p:origin x="-1784" y="-136"/>
      </p:cViewPr>
      <p:guideLst>
        <p:guide orient="horz" pos="4251"/>
        <p:guide pos="56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3463D6-6AE3-7B47-BD74-946ED36DBFBB}" type="datetime1">
              <a:rPr lang="es-CL" smtClean="0"/>
              <a:t>02-10-14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B8BD22-1680-9247-BCCD-953993BEA57B}" type="slidenum">
              <a:rPr lang="es-ES" smtClean="0"/>
              <a:t>‹Nr.›</a:t>
            </a:fld>
            <a:endParaRPr lang="es-ES"/>
          </a:p>
        </p:txBody>
      </p:sp>
    </p:spTree>
    <p:extLst>
      <p:ext uri="{BB962C8B-B14F-4D97-AF65-F5344CB8AC3E}">
        <p14:creationId xmlns:p14="http://schemas.microsoft.com/office/powerpoint/2010/main" val="16256214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F07730-6900-EF40-BBF9-8BF9A167D3E0}" type="datetime1">
              <a:rPr lang="es-CL" smtClean="0"/>
              <a:t>02-10-14</a:t>
            </a:fld>
            <a:endParaRPr lang="en-US"/>
          </a:p>
        </p:txBody>
      </p:sp>
      <p:sp>
        <p:nvSpPr>
          <p:cNvPr id="4" name="Slide Image Placeholder 3"/>
          <p:cNvSpPr>
            <a:spLocks noGrp="1" noRot="1" noChangeAspect="1"/>
          </p:cNvSpPr>
          <p:nvPr>
            <p:ph type="sldImg" idx="2"/>
          </p:nvPr>
        </p:nvSpPr>
        <p:spPr>
          <a:xfrm>
            <a:off x="1141413" y="685800"/>
            <a:ext cx="4575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F5B4-1C17-7F49-A8AD-541F23999276}" type="slidenum">
              <a:rPr lang="en-US" smtClean="0"/>
              <a:t>‹Nr.›</a:t>
            </a:fld>
            <a:endParaRPr lang="en-US"/>
          </a:p>
        </p:txBody>
      </p:sp>
    </p:spTree>
    <p:extLst>
      <p:ext uri="{BB962C8B-B14F-4D97-AF65-F5344CB8AC3E}">
        <p14:creationId xmlns:p14="http://schemas.microsoft.com/office/powerpoint/2010/main" val="2858858169"/>
      </p:ext>
    </p:extLst>
  </p:cSld>
  <p:clrMap bg1="lt1" tx1="dk1" bg2="lt2" tx2="dk2" accent1="accent1" accent2="accent2" accent3="accent3" accent4="accent4" accent5="accent5" accent6="accent6" hlink="hlink" folHlink="folHlink"/>
  <p:hf hdr="0" ftr="0" dt="0"/>
  <p:notesStyle>
    <a:lvl1pPr marL="0" algn="l" defTabSz="457025" rtl="0" eaLnBrk="1" latinLnBrk="0" hangingPunct="1">
      <a:defRPr sz="1200" kern="1200">
        <a:solidFill>
          <a:schemeClr val="tx1"/>
        </a:solidFill>
        <a:latin typeface="+mn-lt"/>
        <a:ea typeface="+mn-ea"/>
        <a:cs typeface="+mn-cs"/>
      </a:defRPr>
    </a:lvl1pPr>
    <a:lvl2pPr marL="457025" algn="l" defTabSz="457025" rtl="0" eaLnBrk="1" latinLnBrk="0" hangingPunct="1">
      <a:defRPr sz="1200" kern="1200">
        <a:solidFill>
          <a:schemeClr val="tx1"/>
        </a:solidFill>
        <a:latin typeface="+mn-lt"/>
        <a:ea typeface="+mn-ea"/>
        <a:cs typeface="+mn-cs"/>
      </a:defRPr>
    </a:lvl2pPr>
    <a:lvl3pPr marL="914049" algn="l" defTabSz="457025" rtl="0" eaLnBrk="1" latinLnBrk="0" hangingPunct="1">
      <a:defRPr sz="1200" kern="1200">
        <a:solidFill>
          <a:schemeClr val="tx1"/>
        </a:solidFill>
        <a:latin typeface="+mn-lt"/>
        <a:ea typeface="+mn-ea"/>
        <a:cs typeface="+mn-cs"/>
      </a:defRPr>
    </a:lvl3pPr>
    <a:lvl4pPr marL="1371074" algn="l" defTabSz="457025" rtl="0" eaLnBrk="1" latinLnBrk="0" hangingPunct="1">
      <a:defRPr sz="1200" kern="1200">
        <a:solidFill>
          <a:schemeClr val="tx1"/>
        </a:solidFill>
        <a:latin typeface="+mn-lt"/>
        <a:ea typeface="+mn-ea"/>
        <a:cs typeface="+mn-cs"/>
      </a:defRPr>
    </a:lvl4pPr>
    <a:lvl5pPr marL="1828099" algn="l" defTabSz="457025" rtl="0" eaLnBrk="1" latinLnBrk="0" hangingPunct="1">
      <a:defRPr sz="1200" kern="1200">
        <a:solidFill>
          <a:schemeClr val="tx1"/>
        </a:solidFill>
        <a:latin typeface="+mn-lt"/>
        <a:ea typeface="+mn-ea"/>
        <a:cs typeface="+mn-cs"/>
      </a:defRPr>
    </a:lvl5pPr>
    <a:lvl6pPr marL="2285125" algn="l" defTabSz="457025" rtl="0" eaLnBrk="1" latinLnBrk="0" hangingPunct="1">
      <a:defRPr sz="1200" kern="1200">
        <a:solidFill>
          <a:schemeClr val="tx1"/>
        </a:solidFill>
        <a:latin typeface="+mn-lt"/>
        <a:ea typeface="+mn-ea"/>
        <a:cs typeface="+mn-cs"/>
      </a:defRPr>
    </a:lvl6pPr>
    <a:lvl7pPr marL="2742150" algn="l" defTabSz="457025" rtl="0" eaLnBrk="1" latinLnBrk="0" hangingPunct="1">
      <a:defRPr sz="1200" kern="1200">
        <a:solidFill>
          <a:schemeClr val="tx1"/>
        </a:solidFill>
        <a:latin typeface="+mn-lt"/>
        <a:ea typeface="+mn-ea"/>
        <a:cs typeface="+mn-cs"/>
      </a:defRPr>
    </a:lvl7pPr>
    <a:lvl8pPr marL="3199175" algn="l" defTabSz="457025" rtl="0" eaLnBrk="1" latinLnBrk="0" hangingPunct="1">
      <a:defRPr sz="1200" kern="1200">
        <a:solidFill>
          <a:schemeClr val="tx1"/>
        </a:solidFill>
        <a:latin typeface="+mn-lt"/>
        <a:ea typeface="+mn-ea"/>
        <a:cs typeface="+mn-cs"/>
      </a:defRPr>
    </a:lvl8pPr>
    <a:lvl9pPr marL="3656199" algn="l" defTabSz="4570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B13F5B4-1C17-7F49-A8AD-541F23999276}" type="slidenum">
              <a:rPr lang="en-US" smtClean="0"/>
              <a:t>1</a:t>
            </a:fld>
            <a:endParaRPr lang="en-US"/>
          </a:p>
        </p:txBody>
      </p:sp>
    </p:spTree>
    <p:extLst>
      <p:ext uri="{BB962C8B-B14F-4D97-AF65-F5344CB8AC3E}">
        <p14:creationId xmlns:p14="http://schemas.microsoft.com/office/powerpoint/2010/main" val="348348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dirty="0" smtClean="0">
                <a:latin typeface="Times New Roman" charset="0"/>
              </a:rPr>
              <a:t> Manager is often a system-wide singleton, but ACS also offers federated managers a manager is only unique inside a manager domain.</a:t>
            </a:r>
          </a:p>
          <a:p>
            <a:pPr>
              <a:buFontTx/>
              <a:buChar char="•"/>
            </a:pPr>
            <a:r>
              <a:rPr lang="en-GB" dirty="0" smtClean="0">
                <a:latin typeface="Times New Roman" charset="0"/>
              </a:rPr>
              <a:t> Manager delegates work to the CORBA Naming Services</a:t>
            </a:r>
          </a:p>
          <a:p>
            <a:pPr lvl="1">
              <a:buFontTx/>
              <a:buChar char="•"/>
            </a:pPr>
            <a:r>
              <a:rPr lang="en-GB" dirty="0" smtClean="0">
                <a:latin typeface="Times New Roman" charset="0"/>
              </a:rPr>
              <a:t> side benefit: non-ACS aware software sees components as CORBA objects, only needed when extending the normal ACS ways.</a:t>
            </a:r>
          </a:p>
          <a:p>
            <a:pPr>
              <a:buFontTx/>
              <a:buChar char="•"/>
            </a:pPr>
            <a:r>
              <a:rPr lang="en-GB" smtClean="0">
                <a:latin typeface="Times New Roman" charset="0"/>
              </a:rPr>
              <a:t> All containers must implement an IDL-defined interfaces that manager uses when talking to them.</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10</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As can be seen from the previous discussion, the architecture of the observatory is very distributed.</a:t>
            </a:r>
          </a:p>
          <a:p>
            <a:r>
              <a:rPr lang="en-US" dirty="0" smtClean="0">
                <a:latin typeface="Times New Roman" charset="0"/>
              </a:rPr>
              <a:t>Servers and clients need to be distributed in different locations inside and outside the physical observatory where the telescope resides.</a:t>
            </a:r>
          </a:p>
          <a:p>
            <a:r>
              <a:rPr lang="en-US" dirty="0" smtClean="0">
                <a:latin typeface="Times New Roman" charset="0"/>
              </a:rPr>
              <a:t>The different parts of the system (that we did not better specify yet) have different purpose and functionality and therefore have different requirements on performance and reliability.</a:t>
            </a:r>
          </a:p>
          <a:p>
            <a:endParaRPr lang="en-US" dirty="0" smtClean="0">
              <a:latin typeface="Times New Roman" charset="0"/>
            </a:endParaRPr>
          </a:p>
          <a:p>
            <a:r>
              <a:rPr lang="en-US" dirty="0" smtClean="0">
                <a:latin typeface="Times New Roman" charset="0"/>
              </a:rPr>
              <a:t>If we take into account that parts of the system are dedicated to real time control of hardware, coordination, database management, data analysis up to the GUIs on the astronomer</a:t>
            </a:r>
            <a:r>
              <a:rPr lang="ja-JP" altLang="en-US" dirty="0" smtClean="0">
                <a:latin typeface="Times New Roman" charset="0"/>
              </a:rPr>
              <a:t>’</a:t>
            </a:r>
            <a:r>
              <a:rPr lang="en-US" altLang="ja-JP" dirty="0" smtClean="0">
                <a:latin typeface="Times New Roman" charset="0"/>
              </a:rPr>
              <a:t>s desktop, we see that this distribution involves something more than a plain Distributed System.</a:t>
            </a:r>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11</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As can be seen from the previous discussion, the architecture of the observatory is very distributed.</a:t>
            </a:r>
          </a:p>
          <a:p>
            <a:r>
              <a:rPr lang="en-US" dirty="0" smtClean="0">
                <a:latin typeface="Times New Roman" charset="0"/>
              </a:rPr>
              <a:t>Servers and clients need to be distributed in different locations inside and outside the physical observatory where the telescope resides.</a:t>
            </a:r>
          </a:p>
          <a:p>
            <a:r>
              <a:rPr lang="en-US" dirty="0" smtClean="0">
                <a:latin typeface="Times New Roman" charset="0"/>
              </a:rPr>
              <a:t>The different parts of the system (that we did not better specify yet) have different purpose and functionality and therefore have different requirements on performance and reliability.</a:t>
            </a:r>
          </a:p>
          <a:p>
            <a:endParaRPr lang="en-US" dirty="0" smtClean="0">
              <a:latin typeface="Times New Roman" charset="0"/>
            </a:endParaRPr>
          </a:p>
          <a:p>
            <a:r>
              <a:rPr lang="en-US" dirty="0" smtClean="0">
                <a:latin typeface="Times New Roman" charset="0"/>
              </a:rPr>
              <a:t>If we take into account that parts of the system are dedicated to real time control of hardware, coordination, database management, data analysis up to the GUIs on the astronomer</a:t>
            </a:r>
            <a:r>
              <a:rPr lang="ja-JP" altLang="en-US" dirty="0" smtClean="0">
                <a:latin typeface="Times New Roman" charset="0"/>
              </a:rPr>
              <a:t>’</a:t>
            </a:r>
            <a:r>
              <a:rPr lang="en-US" altLang="ja-JP" dirty="0" smtClean="0">
                <a:latin typeface="Times New Roman" charset="0"/>
              </a:rPr>
              <a:t>s desktop, we see that this distribution involves something more than a plain Distributed System.</a:t>
            </a:r>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12</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Tx/>
              <a:buChar char="•"/>
            </a:pPr>
            <a:r>
              <a:rPr lang="en-GB" dirty="0" smtClean="0">
                <a:latin typeface="Times New Roman" charset="0"/>
              </a:rPr>
              <a:t> IDL definition is programming</a:t>
            </a:r>
            <a:r>
              <a:rPr lang="en-GB" baseline="0" dirty="0" smtClean="0">
                <a:latin typeface="Times New Roman" charset="0"/>
              </a:rPr>
              <a:t> language</a:t>
            </a:r>
            <a:r>
              <a:rPr lang="en-GB" dirty="0" smtClean="0">
                <a:latin typeface="Times New Roman" charset="0"/>
              </a:rPr>
              <a:t> neutral</a:t>
            </a:r>
          </a:p>
          <a:p>
            <a:pPr>
              <a:buFontTx/>
              <a:buChar char="•"/>
            </a:pPr>
            <a:r>
              <a:rPr lang="en-GB" dirty="0" smtClean="0">
                <a:latin typeface="Times New Roman" charset="0"/>
              </a:rPr>
              <a:t> plain CORBA access allows using generic tools, e.g. the RSI IDL bridge for data display mentioned by the HPT project</a:t>
            </a:r>
          </a:p>
          <a:p>
            <a:pPr>
              <a:buFontTx/>
              <a:buChar char="•"/>
            </a:pPr>
            <a:r>
              <a:rPr lang="en-GB" dirty="0" smtClean="0">
                <a:latin typeface="Times New Roman" charset="0"/>
              </a:rPr>
              <a:t> Deployment of a component instance in a particular container can be done</a:t>
            </a:r>
          </a:p>
          <a:p>
            <a:pPr lvl="1">
              <a:buFontTx/>
              <a:buChar char="•"/>
            </a:pPr>
            <a:r>
              <a:rPr lang="en-GB" dirty="0" smtClean="0">
                <a:latin typeface="Times New Roman" charset="0"/>
              </a:rPr>
              <a:t> statically at deployment time if the instance is known beforehand</a:t>
            </a:r>
          </a:p>
          <a:p>
            <a:pPr lvl="1">
              <a:buFontTx/>
              <a:buChar char="•"/>
            </a:pPr>
            <a:r>
              <a:rPr lang="en-GB" dirty="0" smtClean="0">
                <a:latin typeface="Times New Roman" charset="0"/>
              </a:rPr>
              <a:t> dynamically at runtime</a:t>
            </a:r>
          </a:p>
          <a:p>
            <a:pPr>
              <a:buFontTx/>
              <a:buChar char="•"/>
            </a:pPr>
            <a:r>
              <a:rPr lang="en-GB" dirty="0" smtClean="0">
                <a:latin typeface="Times New Roman" charset="0"/>
              </a:rPr>
              <a:t> Modular design with well-defined interfaces facilitates simulations and testing, and to some extent also reuse and refactoring.</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3</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Tx/>
              <a:buChar char="•"/>
            </a:pPr>
            <a:r>
              <a:rPr lang="en-GB" dirty="0" smtClean="0">
                <a:latin typeface="Times New Roman" charset="0"/>
              </a:rPr>
              <a:t> Developing distributed code is intrinsically more difficult, even if a middleware less powerful than CORBA would be used. The container can shield off some of this complexity.</a:t>
            </a:r>
          </a:p>
          <a:p>
            <a:pPr>
              <a:buFontTx/>
              <a:buChar char="•"/>
            </a:pPr>
            <a:r>
              <a:rPr lang="en-GB" dirty="0" smtClean="0">
                <a:latin typeface="Times New Roman" charset="0"/>
              </a:rPr>
              <a:t> Technical aspects shielded by container could be </a:t>
            </a:r>
          </a:p>
          <a:p>
            <a:pPr lvl="1">
              <a:buFontTx/>
              <a:buChar char="•"/>
            </a:pPr>
            <a:r>
              <a:rPr lang="en-GB" dirty="0" smtClean="0">
                <a:latin typeface="Times New Roman" charset="0"/>
              </a:rPr>
              <a:t> multi-level call tracing from user action to remote services</a:t>
            </a:r>
          </a:p>
          <a:p>
            <a:pPr lvl="1">
              <a:buFontTx/>
              <a:buChar char="•"/>
            </a:pPr>
            <a:r>
              <a:rPr lang="en-GB" dirty="0" smtClean="0">
                <a:latin typeface="Times New Roman" charset="0"/>
              </a:rPr>
              <a:t> security checks</a:t>
            </a:r>
          </a:p>
          <a:p>
            <a:pPr lvl="1">
              <a:buFontTx/>
              <a:buChar char="•"/>
            </a:pPr>
            <a:r>
              <a:rPr lang="en-GB" dirty="0" smtClean="0">
                <a:latin typeface="Times New Roman" charset="0"/>
              </a:rPr>
              <a:t> support for other communication mechanisms (e.g. web services)</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4</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5</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6</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7</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As can be seen from the previous discussion, the architecture of the observatory is very distributed.</a:t>
            </a:r>
          </a:p>
          <a:p>
            <a:r>
              <a:rPr lang="en-US" dirty="0" smtClean="0">
                <a:latin typeface="Times New Roman" charset="0"/>
              </a:rPr>
              <a:t>Servers and clients need to be distributed in different locations inside and outside the physical observatory where the telescope resides.</a:t>
            </a:r>
          </a:p>
          <a:p>
            <a:r>
              <a:rPr lang="en-US" dirty="0" smtClean="0">
                <a:latin typeface="Times New Roman" charset="0"/>
              </a:rPr>
              <a:t>The different parts of the system (that we did not better specify yet) have different purpose and functionality and therefore have different requirements on performance and reliability.</a:t>
            </a:r>
          </a:p>
          <a:p>
            <a:endParaRPr lang="en-US" dirty="0" smtClean="0">
              <a:latin typeface="Times New Roman" charset="0"/>
            </a:endParaRPr>
          </a:p>
          <a:p>
            <a:r>
              <a:rPr lang="en-US" dirty="0" smtClean="0">
                <a:latin typeface="Times New Roman" charset="0"/>
              </a:rPr>
              <a:t>If we take into account that parts of the system are dedicated to real time control of hardware, coordination, database management, data analysis up to the GUIs on the astronomer</a:t>
            </a:r>
            <a:r>
              <a:rPr lang="ja-JP" altLang="en-US" dirty="0" smtClean="0">
                <a:latin typeface="Times New Roman" charset="0"/>
              </a:rPr>
              <a:t>’</a:t>
            </a:r>
            <a:r>
              <a:rPr lang="en-US" altLang="ja-JP" dirty="0" smtClean="0">
                <a:latin typeface="Times New Roman" charset="0"/>
              </a:rPr>
              <a:t>s desktop, we see that this distribution involves something more than a plain Distributed System.</a:t>
            </a:r>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8</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dirty="0" smtClean="0">
                <a:latin typeface="Times New Roman" charset="0"/>
              </a:rPr>
              <a:t> Manager is often a system-wide singleton, but ACS also offers federated managers a manager is only unique inside a manager domain.</a:t>
            </a:r>
          </a:p>
          <a:p>
            <a:pPr>
              <a:buFontTx/>
              <a:buChar char="•"/>
            </a:pPr>
            <a:r>
              <a:rPr lang="en-GB" dirty="0" smtClean="0">
                <a:latin typeface="Times New Roman" charset="0"/>
              </a:rPr>
              <a:t> Manager delegates work to the CORBA Naming Services</a:t>
            </a:r>
          </a:p>
          <a:p>
            <a:pPr lvl="1">
              <a:buFontTx/>
              <a:buChar char="•"/>
            </a:pPr>
            <a:r>
              <a:rPr lang="en-GB" dirty="0" smtClean="0">
                <a:latin typeface="Times New Roman" charset="0"/>
              </a:rPr>
              <a:t> side benefit: non-ACS aware software sees components as CORBA objects, only needed when extending the normal ACS ways.</a:t>
            </a:r>
          </a:p>
          <a:p>
            <a:pPr>
              <a:buFontTx/>
              <a:buChar char="•"/>
            </a:pPr>
            <a:r>
              <a:rPr lang="en-GB" dirty="0" smtClean="0">
                <a:latin typeface="Times New Roman" charset="0"/>
              </a:rPr>
              <a:t> All containers must implement an IDL-defined interfaces that manager uses when talking to them.</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9</a:t>
            </a:fld>
            <a:endParaRPr lang="en-US"/>
          </a:p>
        </p:txBody>
      </p:sp>
    </p:spTree>
    <p:extLst>
      <p:ext uri="{BB962C8B-B14F-4D97-AF65-F5344CB8AC3E}">
        <p14:creationId xmlns:p14="http://schemas.microsoft.com/office/powerpoint/2010/main" val="250579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latin typeface="Century Gothic"/>
                <a:cs typeface="Century Gothic"/>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Century Gothic"/>
                <a:cs typeface="Century Gothic"/>
              </a:defRPr>
            </a:lvl1pPr>
            <a:lvl2pPr marL="629644" indent="-629644" algn="l">
              <a:spcBef>
                <a:spcPts val="0"/>
              </a:spcBef>
              <a:spcAft>
                <a:spcPts val="2232"/>
              </a:spcAft>
              <a:buFontTx/>
              <a:buBlip>
                <a:blip r:embed="rId2"/>
              </a:buBlip>
              <a:defRPr sz="2800">
                <a:solidFill>
                  <a:srgbClr val="FFFFFF"/>
                </a:solidFill>
                <a:latin typeface="Century Gothic"/>
                <a:cs typeface="Century Gothic"/>
              </a:defRPr>
            </a:lvl2pPr>
            <a:lvl3pPr marL="1189332" indent="-503717" algn="l">
              <a:spcBef>
                <a:spcPts val="0"/>
              </a:spcBef>
              <a:spcAft>
                <a:spcPts val="2232"/>
              </a:spcAft>
              <a:defRPr sz="2800">
                <a:solidFill>
                  <a:srgbClr val="FFFFFF"/>
                </a:solidFill>
                <a:latin typeface="Century Gothic"/>
                <a:cs typeface="Century Gothic"/>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Century Gothic"/>
                <a:cs typeface="Century Gothic"/>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latin typeface="Century Gothic"/>
                <a:cs typeface="Century Gothic"/>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Century Gothic"/>
                <a:cs typeface="Century Gothic"/>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Century Gothic"/>
                <a:cs typeface="Century Gothic"/>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0">
                <a:solidFill>
                  <a:srgbClr val="C6D9F1"/>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0">
                <a:solidFill>
                  <a:srgbClr val="C6D9F1"/>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latin typeface="Century Gothic"/>
                <a:cs typeface="Century Gothic"/>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Century Gothic"/>
                <a:cs typeface="Century Gothic"/>
              </a:defRPr>
            </a:lvl1pPr>
            <a:lvl2pPr marL="629644" indent="-629644" algn="l">
              <a:spcBef>
                <a:spcPts val="0"/>
              </a:spcBef>
              <a:spcAft>
                <a:spcPts val="2232"/>
              </a:spcAft>
              <a:buFontTx/>
              <a:buBlip>
                <a:blip r:embed="rId2"/>
              </a:buBlip>
              <a:defRPr sz="2800">
                <a:solidFill>
                  <a:srgbClr val="FFFFFF"/>
                </a:solidFill>
                <a:latin typeface="Century Gothic"/>
                <a:cs typeface="Century Gothic"/>
              </a:defRPr>
            </a:lvl2pPr>
            <a:lvl3pPr marL="1189332" indent="-503717" algn="l">
              <a:spcBef>
                <a:spcPts val="0"/>
              </a:spcBef>
              <a:spcAft>
                <a:spcPts val="2232"/>
              </a:spcAft>
              <a:defRPr sz="2800">
                <a:solidFill>
                  <a:srgbClr val="FFFFFF"/>
                </a:solidFill>
                <a:latin typeface="Century Gothic"/>
                <a:cs typeface="Century Gothic"/>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4" r:id="rId8"/>
    <p:sldLayoutId id="2147483651" r:id="rId9"/>
    <p:sldLayoutId id="2147483652" r:id="rId10"/>
    <p:sldLayoutId id="2147483653" r:id="rId11"/>
    <p:sldLayoutId id="2147483649" r:id="rId12"/>
  </p:sldLayoutIdLst>
  <p:hf sldNum="0" hdr="0" ftr="0" dt="0"/>
  <p:txStyles>
    <p:titleStyle>
      <a:lvl1pPr algn="ctr" defTabSz="2014870" rtl="0" eaLnBrk="1" latinLnBrk="0" hangingPunct="1">
        <a:spcBef>
          <a:spcPct val="0"/>
        </a:spcBef>
        <a:buNone/>
        <a:defRPr sz="9800" kern="1200">
          <a:solidFill>
            <a:schemeClr val="tx1"/>
          </a:solidFill>
          <a:latin typeface="+mj-lt"/>
          <a:ea typeface="+mj-ea"/>
          <a:cs typeface="+mj-cs"/>
        </a:defRPr>
      </a:lvl1pPr>
    </p:titleStyle>
    <p:bodyStyle>
      <a:lvl1pPr marL="755573" indent="-755573" algn="l" defTabSz="2014870" rtl="0" eaLnBrk="1" latinLnBrk="0" hangingPunct="1">
        <a:spcBef>
          <a:spcPct val="20000"/>
        </a:spcBef>
        <a:buFont typeface="Arial" pitchFamily="34" charset="0"/>
        <a:buChar char="•"/>
        <a:defRPr sz="7100" kern="1200">
          <a:solidFill>
            <a:schemeClr val="tx1"/>
          </a:solidFill>
          <a:latin typeface="+mn-lt"/>
          <a:ea typeface="+mn-ea"/>
          <a:cs typeface="+mn-cs"/>
        </a:defRPr>
      </a:lvl1pPr>
      <a:lvl2pPr marL="1637077" indent="-629644" algn="l" defTabSz="2014870" rtl="0" eaLnBrk="1" latinLnBrk="0" hangingPunct="1">
        <a:spcBef>
          <a:spcPct val="20000"/>
        </a:spcBef>
        <a:buFont typeface="Arial" pitchFamily="34" charset="0"/>
        <a:buChar char="–"/>
        <a:defRPr sz="6100" kern="1200">
          <a:solidFill>
            <a:schemeClr val="tx1"/>
          </a:solidFill>
          <a:latin typeface="+mn-lt"/>
          <a:ea typeface="+mn-ea"/>
          <a:cs typeface="+mn-cs"/>
        </a:defRPr>
      </a:lvl2pPr>
      <a:lvl3pPr marL="2518584" indent="-503717" algn="l" defTabSz="2014870" rtl="0" eaLnBrk="1" latinLnBrk="0" hangingPunct="1">
        <a:spcBef>
          <a:spcPct val="20000"/>
        </a:spcBef>
        <a:buFont typeface="Arial" pitchFamily="34" charset="0"/>
        <a:buChar char="•"/>
        <a:defRPr sz="5300" kern="1200">
          <a:solidFill>
            <a:schemeClr val="tx1"/>
          </a:solidFill>
          <a:latin typeface="+mn-lt"/>
          <a:ea typeface="+mn-ea"/>
          <a:cs typeface="+mn-cs"/>
        </a:defRPr>
      </a:lvl3pPr>
      <a:lvl4pPr marL="352602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4pPr>
      <a:lvl5pPr marL="4533456"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5pPr>
      <a:lvl6pPr marL="5540890"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6pPr>
      <a:lvl7pPr marL="6548325"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7pPr>
      <a:lvl8pPr marL="7555759"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8pPr>
      <a:lvl9pPr marL="856319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9pPr>
    </p:bodyStyle>
    <p:other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ALMA Common Software</a:t>
            </a:r>
            <a:br>
              <a:rPr lang="en-US" dirty="0" smtClean="0"/>
            </a:br>
            <a:r>
              <a:rPr lang="en-US" sz="4400" smtClean="0"/>
              <a:t>Basic Track</a:t>
            </a:r>
            <a:endParaRPr lang="en-US" sz="4400" dirty="0"/>
          </a:p>
        </p:txBody>
      </p:sp>
      <p:sp>
        <p:nvSpPr>
          <p:cNvPr id="7" name="Title 1"/>
          <p:cNvSpPr txBox="1">
            <a:spLocks/>
          </p:cNvSpPr>
          <p:nvPr/>
        </p:nvSpPr>
        <p:spPr>
          <a:xfrm>
            <a:off x="1350965" y="6902449"/>
            <a:ext cx="15301912" cy="3299622"/>
          </a:xfrm>
          <a:prstGeom prst="rect">
            <a:avLst/>
          </a:prstGeom>
        </p:spPr>
        <p:txBody>
          <a:bodyPr vert="horz" lIns="91405" tIns="45703" rIns="91405" bIns="45703"/>
          <a:lstStyle>
            <a:lvl1pPr>
              <a:defRPr sz="6000" b="1">
                <a:solidFill>
                  <a:srgbClr val="FFC538"/>
                </a:solidFill>
                <a:latin typeface="Century Gothic"/>
                <a:cs typeface="Century Gothic"/>
              </a:defRPr>
            </a:lvl1pPr>
          </a:lstStyle>
          <a:p>
            <a:pPr algn="ctr">
              <a:spcBef>
                <a:spcPct val="0"/>
              </a:spcBef>
              <a:defRPr/>
            </a:pPr>
            <a:r>
              <a:rPr lang="en-US" sz="4000" b="0" dirty="0" smtClean="0">
                <a:solidFill>
                  <a:schemeClr val="bg1"/>
                </a:solidFill>
                <a:ea typeface="+mj-ea"/>
              </a:rPr>
              <a:t>Component/Container Model and Lifecycle Management</a:t>
            </a:r>
            <a:endParaRPr lang="en-US" sz="4000" b="0" dirty="0">
              <a:solidFill>
                <a:schemeClr val="bg1"/>
              </a:solidFill>
              <a:ea typeface="+mj-ea"/>
            </a:endParaRPr>
          </a:p>
        </p:txBody>
      </p:sp>
    </p:spTree>
    <p:extLst>
      <p:ext uri="{BB962C8B-B14F-4D97-AF65-F5344CB8AC3E}">
        <p14:creationId xmlns:p14="http://schemas.microsoft.com/office/powerpoint/2010/main" val="11256047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Interactions: component activation and retrieval</a:t>
            </a:r>
          </a:p>
        </p:txBody>
      </p:sp>
      <p:sp>
        <p:nvSpPr>
          <p:cNvPr id="3" name="TextBox 2"/>
          <p:cNvSpPr txBox="1"/>
          <p:nvPr/>
        </p:nvSpPr>
        <p:spPr>
          <a:xfrm>
            <a:off x="705573" y="2845790"/>
            <a:ext cx="16627972" cy="9424851"/>
          </a:xfrm>
          <a:prstGeom prst="rect">
            <a:avLst/>
          </a:prstGeom>
          <a:noFill/>
        </p:spPr>
        <p:txBody>
          <a:bodyPr wrap="square" lIns="91405" tIns="45703" rIns="91405" bIns="45703" rtlCol="0">
            <a:spAutoFit/>
          </a:bodyPr>
          <a:lstStyle/>
          <a:p>
            <a:pPr marL="571282" indent="-571282">
              <a:lnSpc>
                <a:spcPct val="130000"/>
              </a:lnSpc>
              <a:buFont typeface="Wingdings" charset="2"/>
              <a:buChar char="²"/>
            </a:pPr>
            <a:r>
              <a:rPr lang="en-US" dirty="0">
                <a:solidFill>
                  <a:srgbClr val="FFFFFF"/>
                </a:solidFill>
                <a:latin typeface="Century Gothic"/>
                <a:cs typeface="Century Gothic"/>
              </a:rPr>
              <a:t>Container returns reference to new Component to the Manager </a:t>
            </a:r>
          </a:p>
          <a:p>
            <a:pPr marL="571282" indent="-571282">
              <a:lnSpc>
                <a:spcPct val="130000"/>
              </a:lnSpc>
              <a:buFont typeface="Wingdings" charset="2"/>
              <a:buChar char="²"/>
            </a:pPr>
            <a:r>
              <a:rPr lang="en-US" dirty="0">
                <a:solidFill>
                  <a:srgbClr val="FFFFFF"/>
                </a:solidFill>
                <a:latin typeface="Century Gothic"/>
                <a:cs typeface="Century Gothic"/>
              </a:rPr>
              <a:t>Manager returns reference to new Component to first Container</a:t>
            </a:r>
          </a:p>
          <a:p>
            <a:pPr marL="571282" indent="-571282">
              <a:lnSpc>
                <a:spcPct val="130000"/>
              </a:lnSpc>
              <a:buFont typeface="Wingdings" charset="2"/>
              <a:buChar char="²"/>
            </a:pPr>
            <a:r>
              <a:rPr lang="en-US" dirty="0">
                <a:solidFill>
                  <a:srgbClr val="FFFFFF"/>
                </a:solidFill>
                <a:latin typeface="Century Gothic"/>
                <a:cs typeface="Century Gothic"/>
              </a:rPr>
              <a:t>Now the Container gives its Component the reference to the other </a:t>
            </a:r>
            <a:r>
              <a:rPr lang="en-US" dirty="0" smtClean="0">
                <a:solidFill>
                  <a:srgbClr val="FFFFFF"/>
                </a:solidFill>
                <a:latin typeface="Century Gothic"/>
                <a:cs typeface="Century Gothic"/>
              </a:rPr>
              <a:t>Component</a:t>
            </a:r>
          </a:p>
          <a:p>
            <a:pPr marL="571282" indent="-571282">
              <a:lnSpc>
                <a:spcPct val="130000"/>
              </a:lnSpc>
              <a:buFont typeface="Wingdings" charset="2"/>
              <a:buChar char="²"/>
            </a:pPr>
            <a:endParaRPr lang="en-US" dirty="0">
              <a:solidFill>
                <a:srgbClr val="FFFFFF"/>
              </a:solidFill>
              <a:latin typeface="Century Gothic"/>
              <a:cs typeface="Century Gothic"/>
            </a:endParaRPr>
          </a:p>
          <a:p>
            <a:pPr algn="ctr">
              <a:lnSpc>
                <a:spcPct val="130000"/>
              </a:lnSpc>
            </a:pPr>
            <a:r>
              <a:rPr lang="en-US" b="1" dirty="0" smtClean="0">
                <a:solidFill>
                  <a:srgbClr val="FFFFFF"/>
                </a:solidFill>
                <a:latin typeface="Century Gothic"/>
                <a:cs typeface="Century Gothic"/>
              </a:rPr>
              <a:t>NOTE</a:t>
            </a:r>
            <a:r>
              <a:rPr lang="en-US" dirty="0" smtClean="0">
                <a:solidFill>
                  <a:srgbClr val="FFFFFF"/>
                </a:solidFill>
                <a:latin typeface="Century Gothic"/>
                <a:cs typeface="Century Gothic"/>
              </a:rPr>
              <a:t>: It </a:t>
            </a:r>
            <a:r>
              <a:rPr lang="en-US" dirty="0">
                <a:solidFill>
                  <a:srgbClr val="FFFFFF"/>
                </a:solidFill>
                <a:latin typeface="Century Gothic"/>
                <a:cs typeface="Century Gothic"/>
              </a:rPr>
              <a:t>is not </a:t>
            </a:r>
            <a:r>
              <a:rPr lang="en-US" dirty="0" smtClean="0">
                <a:solidFill>
                  <a:srgbClr val="FFFFFF"/>
                </a:solidFill>
                <a:latin typeface="Century Gothic"/>
                <a:cs typeface="Century Gothic"/>
              </a:rPr>
              <a:t>allowed to </a:t>
            </a:r>
            <a:r>
              <a:rPr lang="en-US" dirty="0">
                <a:solidFill>
                  <a:srgbClr val="FFFFFF"/>
                </a:solidFill>
                <a:latin typeface="Century Gothic"/>
                <a:cs typeface="Century Gothic"/>
              </a:rPr>
              <a:t>pass directly Component </a:t>
            </a:r>
            <a:r>
              <a:rPr lang="en-US" dirty="0" smtClean="0">
                <a:solidFill>
                  <a:srgbClr val="FFFFFF"/>
                </a:solidFill>
                <a:latin typeface="Century Gothic"/>
                <a:cs typeface="Century Gothic"/>
              </a:rPr>
              <a:t>references between Components as </a:t>
            </a:r>
            <a:r>
              <a:rPr lang="en-US" dirty="0">
                <a:solidFill>
                  <a:srgbClr val="FFFFFF"/>
                </a:solidFill>
                <a:latin typeface="Century Gothic"/>
                <a:cs typeface="Century Gothic"/>
              </a:rPr>
              <a:t>parameters of </a:t>
            </a:r>
            <a:r>
              <a:rPr lang="en-US" dirty="0" smtClean="0">
                <a:solidFill>
                  <a:srgbClr val="FFFFFF"/>
                </a:solidFill>
                <a:latin typeface="Century Gothic"/>
                <a:cs typeface="Century Gothic"/>
              </a:rPr>
              <a:t>interfaces. Components </a:t>
            </a:r>
            <a:r>
              <a:rPr lang="en-US" dirty="0">
                <a:solidFill>
                  <a:srgbClr val="FFFFFF"/>
                </a:solidFill>
                <a:latin typeface="Century Gothic"/>
                <a:cs typeface="Century Gothic"/>
              </a:rPr>
              <a:t>must be passed around </a:t>
            </a:r>
            <a:r>
              <a:rPr lang="en-US" b="1" dirty="0" smtClean="0">
                <a:solidFill>
                  <a:srgbClr val="FFFFFF"/>
                </a:solidFill>
                <a:latin typeface="Century Gothic"/>
                <a:cs typeface="Century Gothic"/>
              </a:rPr>
              <a:t>always</a:t>
            </a:r>
            <a:r>
              <a:rPr lang="en-US" dirty="0" smtClean="0">
                <a:solidFill>
                  <a:srgbClr val="FFFFFF"/>
                </a:solidFill>
                <a:latin typeface="Century Gothic"/>
                <a:cs typeface="Century Gothic"/>
              </a:rPr>
              <a:t> by </a:t>
            </a:r>
            <a:r>
              <a:rPr lang="en-US" dirty="0">
                <a:solidFill>
                  <a:srgbClr val="FFFFFF"/>
                </a:solidFill>
                <a:latin typeface="Century Gothic"/>
                <a:cs typeface="Century Gothic"/>
              </a:rPr>
              <a:t>name and </a:t>
            </a:r>
            <a:r>
              <a:rPr lang="en-US" dirty="0" smtClean="0">
                <a:solidFill>
                  <a:srgbClr val="FFFFFF"/>
                </a:solidFill>
                <a:latin typeface="Century Gothic"/>
                <a:cs typeface="Century Gothic"/>
              </a:rPr>
              <a:t>a request </a:t>
            </a:r>
            <a:r>
              <a:rPr lang="en-US" dirty="0">
                <a:solidFill>
                  <a:srgbClr val="FFFFFF"/>
                </a:solidFill>
                <a:latin typeface="Century Gothic"/>
                <a:cs typeface="Century Gothic"/>
              </a:rPr>
              <a:t>to the Manager must be issued using </a:t>
            </a:r>
            <a:r>
              <a:rPr lang="en-US" dirty="0" smtClean="0">
                <a:solidFill>
                  <a:srgbClr val="FFFFFF"/>
                </a:solidFill>
                <a:latin typeface="Century Gothic"/>
                <a:cs typeface="Century Gothic"/>
              </a:rPr>
              <a:t>the Container </a:t>
            </a:r>
            <a:r>
              <a:rPr lang="en-US" dirty="0">
                <a:solidFill>
                  <a:srgbClr val="FFFFFF"/>
                </a:solidFill>
                <a:latin typeface="Century Gothic"/>
                <a:cs typeface="Century Gothic"/>
              </a:rPr>
              <a:t>Services </a:t>
            </a:r>
            <a:r>
              <a:rPr lang="en-US" i="1" dirty="0" err="1">
                <a:solidFill>
                  <a:srgbClr val="FFFFFF"/>
                </a:solidFill>
                <a:latin typeface="Century Gothic"/>
                <a:cs typeface="Century Gothic"/>
              </a:rPr>
              <a:t>getComponent</a:t>
            </a:r>
            <a:r>
              <a:rPr lang="en-US" i="1" dirty="0">
                <a:solidFill>
                  <a:srgbClr val="FFFFFF"/>
                </a:solidFill>
                <a:latin typeface="Century Gothic"/>
                <a:cs typeface="Century Gothic"/>
              </a:rPr>
              <a:t>()</a:t>
            </a:r>
            <a:r>
              <a:rPr lang="en-US" dirty="0">
                <a:solidFill>
                  <a:srgbClr val="FFFFFF"/>
                </a:solidFill>
                <a:latin typeface="Century Gothic"/>
                <a:cs typeface="Century Gothic"/>
              </a:rPr>
              <a:t> interface.</a:t>
            </a:r>
          </a:p>
          <a:p>
            <a:pPr>
              <a:lnSpc>
                <a:spcPct val="130000"/>
              </a:lnSpc>
            </a:pPr>
            <a:endParaRPr lang="en-US" dirty="0">
              <a:solidFill>
                <a:srgbClr val="FFFFFF"/>
              </a:solidFill>
              <a:latin typeface="Century Gothic"/>
              <a:cs typeface="Century Gothic"/>
            </a:endParaRPr>
          </a:p>
          <a:p>
            <a:pPr>
              <a:lnSpc>
                <a:spcPct val="130000"/>
              </a:lnSpc>
            </a:pP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12162624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sPresentacones-Cursos-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itle 4"/>
          <p:cNvSpPr>
            <a:spLocks noGrp="1"/>
          </p:cNvSpPr>
          <p:nvPr>
            <p:ph type="title"/>
          </p:nvPr>
        </p:nvSpPr>
        <p:spPr/>
        <p:txBody>
          <a:bodyPr/>
          <a:lstStyle/>
          <a:p>
            <a:pPr>
              <a:buNone/>
            </a:pPr>
            <a:r>
              <a:rPr lang="en-US" dirty="0" smtClean="0"/>
              <a:t>Interactions: client’s view</a:t>
            </a:r>
            <a:endParaRPr lang="en-US" dirty="0"/>
          </a:p>
        </p:txBody>
      </p:sp>
    </p:spTree>
    <p:extLst>
      <p:ext uri="{BB962C8B-B14F-4D97-AF65-F5344CB8AC3E}">
        <p14:creationId xmlns:p14="http://schemas.microsoft.com/office/powerpoint/2010/main" val="16182342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sPresentacones-Cursos-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itle 4"/>
          <p:cNvSpPr>
            <a:spLocks noGrp="1"/>
          </p:cNvSpPr>
          <p:nvPr>
            <p:ph type="title"/>
          </p:nvPr>
        </p:nvSpPr>
        <p:spPr/>
        <p:txBody>
          <a:bodyPr/>
          <a:lstStyle/>
          <a:p>
            <a:pPr>
              <a:buNone/>
            </a:pPr>
            <a:r>
              <a:rPr lang="en-US" dirty="0" smtClean="0"/>
              <a:t>Interactions: client’s view</a:t>
            </a:r>
            <a:endParaRPr lang="en-US" dirty="0"/>
          </a:p>
        </p:txBody>
      </p:sp>
    </p:spTree>
    <p:extLst>
      <p:ext uri="{BB962C8B-B14F-4D97-AF65-F5344CB8AC3E}">
        <p14:creationId xmlns:p14="http://schemas.microsoft.com/office/powerpoint/2010/main" val="28551808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4"/>
          <p:cNvSpPr txBox="1">
            <a:spLocks/>
          </p:cNvSpPr>
          <p:nvPr/>
        </p:nvSpPr>
        <p:spPr>
          <a:xfrm>
            <a:off x="0" y="352787"/>
            <a:ext cx="18003838" cy="893720"/>
          </a:xfrm>
          <a:prstGeom prst="rect">
            <a:avLst/>
          </a:prstGeom>
        </p:spPr>
        <p:txBody>
          <a:bodyPr lIns="91405" tIns="45703" rIns="91405" bIns="45703"/>
          <a:lstStyle>
            <a:lvl1pPr algn="ctr" defTabSz="2015641" rtl="0" eaLnBrk="1" latinLnBrk="0" hangingPunct="1">
              <a:spcBef>
                <a:spcPct val="0"/>
              </a:spcBef>
              <a:buNone/>
              <a:defRPr sz="9700" kern="1200">
                <a:solidFill>
                  <a:schemeClr val="tx1"/>
                </a:solidFill>
                <a:latin typeface="+mj-lt"/>
                <a:ea typeface="+mj-ea"/>
                <a:cs typeface="+mj-cs"/>
              </a:defRPr>
            </a:lvl1pPr>
          </a:lstStyle>
          <a:p>
            <a:r>
              <a:rPr lang="en-US" sz="3900" dirty="0" smtClean="0">
                <a:solidFill>
                  <a:schemeClr val="tx2">
                    <a:lumMod val="20000"/>
                    <a:lumOff val="80000"/>
                  </a:schemeClr>
                </a:solidFill>
                <a:latin typeface="Century Gothic" pitchFamily="34" charset="0"/>
                <a:cs typeface="Arial" pitchFamily="34" charset="0"/>
              </a:rPr>
              <a:t>Questions?</a:t>
            </a:r>
            <a:endParaRPr lang="en-US" sz="3900" dirty="0">
              <a:solidFill>
                <a:schemeClr val="tx2">
                  <a:lumMod val="20000"/>
                  <a:lumOff val="80000"/>
                </a:schemeClr>
              </a:solidFill>
              <a:latin typeface="Century Gothic" pitchFamily="34" charset="0"/>
              <a:cs typeface="Arial" pitchFamily="34" charset="0"/>
            </a:endParaRPr>
          </a:p>
        </p:txBody>
      </p:sp>
      <p:sp>
        <p:nvSpPr>
          <p:cNvPr id="4" name="Rectangle 3"/>
          <p:cNvSpPr>
            <a:spLocks noChangeArrowheads="1"/>
          </p:cNvSpPr>
          <p:nvPr/>
        </p:nvSpPr>
        <p:spPr bwMode="auto">
          <a:xfrm>
            <a:off x="0" y="9071023"/>
            <a:ext cx="18003838" cy="4425902"/>
          </a:xfrm>
          <a:prstGeom prst="rect">
            <a:avLst/>
          </a:prstGeom>
          <a:solidFill>
            <a:schemeClr val="tx1">
              <a:lumMod val="95000"/>
              <a:lumOff val="5000"/>
              <a:alpha val="66000"/>
            </a:schemeClr>
          </a:solidFill>
          <a:ln w="9525">
            <a:noFill/>
            <a:miter lim="800000"/>
            <a:headEnd/>
            <a:tailEnd/>
          </a:ln>
        </p:spPr>
        <p:txBody>
          <a:bodyPr lIns="91405" tIns="45703" rIns="91405" bIns="45703" anchor="b"/>
          <a:lstStyle/>
          <a:p>
            <a:pPr eaLnBrk="0" hangingPunct="0">
              <a:buClr>
                <a:srgbClr val="FFFF99"/>
              </a:buClr>
              <a:defRPr/>
            </a:pPr>
            <a:r>
              <a:rPr lang="en-US" sz="2000" b="1" dirty="0" smtClean="0">
                <a:solidFill>
                  <a:schemeClr val="bg1"/>
                </a:solidFill>
                <a:latin typeface="Century Gothic"/>
                <a:cs typeface="Century Gothic"/>
              </a:rPr>
              <a:t>Acknowledgements</a:t>
            </a:r>
          </a:p>
          <a:p>
            <a:pPr eaLnBrk="0" hangingPunct="0">
              <a:buClr>
                <a:srgbClr val="FFFF99"/>
              </a:buClr>
              <a:defRPr/>
            </a:pPr>
            <a:r>
              <a:rPr lang="en-US" sz="2000" dirty="0">
                <a:solidFill>
                  <a:schemeClr val="bg1"/>
                </a:solidFill>
                <a:latin typeface="Century Gothic"/>
                <a:cs typeface="Century Gothic"/>
              </a:rPr>
              <a:t>ACS presentations were originally developed by the ALMA Common Software development team and has been used in many instances of training courses since 2004. Main contributors are (listed in alphabetical order): Jorge </a:t>
            </a:r>
            <a:r>
              <a:rPr lang="en-US" sz="2000" dirty="0" err="1">
                <a:solidFill>
                  <a:schemeClr val="bg1"/>
                </a:solidFill>
                <a:latin typeface="Century Gothic"/>
                <a:cs typeface="Century Gothic"/>
              </a:rPr>
              <a:t>Avarias</a:t>
            </a:r>
            <a:r>
              <a:rPr lang="en-US" sz="2000" dirty="0">
                <a:solidFill>
                  <a:schemeClr val="bg1"/>
                </a:solidFill>
                <a:latin typeface="Century Gothic"/>
                <a:cs typeface="Century Gothic"/>
              </a:rPr>
              <a:t>, Alessandro </a:t>
            </a:r>
            <a:r>
              <a:rPr lang="en-US" sz="2000" dirty="0" err="1">
                <a:solidFill>
                  <a:schemeClr val="bg1"/>
                </a:solidFill>
                <a:latin typeface="Century Gothic"/>
                <a:cs typeface="Century Gothic"/>
              </a:rPr>
              <a:t>Caproni</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Gianluca</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Chiozzi</a:t>
            </a:r>
            <a:r>
              <a:rPr lang="en-US" sz="2000" dirty="0">
                <a:solidFill>
                  <a:schemeClr val="bg1"/>
                </a:solidFill>
                <a:latin typeface="Century Gothic"/>
                <a:cs typeface="Century Gothic"/>
              </a:rPr>
              <a:t>, Jorge Ibsen, Thomas </a:t>
            </a:r>
            <a:r>
              <a:rPr lang="en-US" sz="2000" dirty="0" err="1">
                <a:solidFill>
                  <a:schemeClr val="bg1"/>
                </a:solidFill>
                <a:latin typeface="Century Gothic"/>
                <a:cs typeface="Century Gothic"/>
              </a:rPr>
              <a:t>Jürgens</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Matias</a:t>
            </a:r>
            <a:r>
              <a:rPr lang="en-US" sz="2000">
                <a:solidFill>
                  <a:schemeClr val="bg1"/>
                </a:solidFill>
                <a:latin typeface="Century Gothic"/>
                <a:cs typeface="Century Gothic"/>
              </a:rPr>
              <a:t> </a:t>
            </a:r>
            <a:r>
              <a:rPr lang="en-US" sz="2000" smtClean="0">
                <a:solidFill>
                  <a:schemeClr val="bg1"/>
                </a:solidFill>
                <a:latin typeface="Century Gothic"/>
                <a:cs typeface="Century Gothic"/>
              </a:rPr>
              <a:t>Mora, </a:t>
            </a:r>
            <a:r>
              <a:rPr lang="en-US" sz="2000" dirty="0">
                <a:solidFill>
                  <a:schemeClr val="bg1"/>
                </a:solidFill>
                <a:latin typeface="Century Gothic"/>
                <a:cs typeface="Century Gothic"/>
              </a:rPr>
              <a:t>Joseph Schwarz, </a:t>
            </a:r>
            <a:r>
              <a:rPr lang="en-US" sz="2000" dirty="0" err="1">
                <a:solidFill>
                  <a:schemeClr val="bg1"/>
                </a:solidFill>
                <a:latin typeface="Century Gothic"/>
                <a:cs typeface="Century Gothic"/>
              </a:rPr>
              <a:t>Heiko</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Sommer</a:t>
            </a:r>
            <a:r>
              <a:rPr lang="en-US" sz="2000" dirty="0">
                <a:solidFill>
                  <a:schemeClr val="bg1"/>
                </a:solidFill>
                <a:latin typeface="Century Gothic"/>
                <a:cs typeface="Century Gothic"/>
              </a:rPr>
              <a:t>.</a:t>
            </a:r>
          </a:p>
          <a:p>
            <a:pPr eaLnBrk="0" hangingPunct="0">
              <a:buClr>
                <a:srgbClr val="FFFF99"/>
              </a:buClr>
              <a:defRPr/>
            </a:pPr>
            <a:endParaRPr lang="en-US" sz="2000" dirty="0">
              <a:solidFill>
                <a:schemeClr val="bg1"/>
              </a:solidFill>
              <a:latin typeface="Century Gothic"/>
              <a:cs typeface="Century Gothic"/>
            </a:endParaRPr>
          </a:p>
          <a:p>
            <a:pPr eaLnBrk="0" hangingPunct="0">
              <a:buClr>
                <a:srgbClr val="FFFF99"/>
              </a:buClr>
              <a:defRPr/>
            </a:pPr>
            <a:r>
              <a:rPr lang="en-US" sz="2000" dirty="0" smtClean="0">
                <a:solidFill>
                  <a:schemeClr val="bg1"/>
                </a:solidFill>
                <a:latin typeface="Century Gothic"/>
                <a:cs typeface="Century Gothic"/>
              </a:rPr>
              <a:t>The </a:t>
            </a:r>
            <a:r>
              <a:rPr lang="en-US" sz="2000" dirty="0">
                <a:solidFill>
                  <a:schemeClr val="bg1"/>
                </a:solidFill>
                <a:latin typeface="Century Gothic"/>
                <a:cs typeface="Century Gothic"/>
              </a:rPr>
              <a:t>Atacama Large Millimeter/</a:t>
            </a:r>
            <a:r>
              <a:rPr lang="en-US" sz="2000" dirty="0" err="1">
                <a:solidFill>
                  <a:schemeClr val="bg1"/>
                </a:solidFill>
                <a:latin typeface="Century Gothic"/>
                <a:cs typeface="Century Gothic"/>
              </a:rPr>
              <a:t>submillimeter</a:t>
            </a:r>
            <a:r>
              <a:rPr lang="en-US" sz="2000" dirty="0">
                <a:solidFill>
                  <a:schemeClr val="bg1"/>
                </a:solidFill>
                <a:latin typeface="Century Gothic"/>
                <a:cs typeface="Century Gothic"/>
              </a:rPr>
              <a:t> Array (ALMA), an international astronomy facility, is a partnership of Europe, North America and East Asia in cooperation with the Republic of Chile. ALMA is funded in Europe by the European Organization for Astronomical Research in the Southern Hemisphere (ESO), in North America by the U.S. National Science Foundation (NSF) in cooperation with the National Research Council of Canada (NRC) and the National Science Council of Taiwan (NSC) and in East Asia by the National Institutes of Natural Sciences (NINS) of Japan in cooperation with the Academia </a:t>
            </a:r>
            <a:r>
              <a:rPr lang="en-US" sz="2000" dirty="0" err="1">
                <a:solidFill>
                  <a:schemeClr val="bg1"/>
                </a:solidFill>
                <a:latin typeface="Century Gothic"/>
                <a:cs typeface="Century Gothic"/>
              </a:rPr>
              <a:t>Sinica</a:t>
            </a:r>
            <a:r>
              <a:rPr lang="en-US" sz="2000" dirty="0">
                <a:solidFill>
                  <a:schemeClr val="bg1"/>
                </a:solidFill>
                <a:latin typeface="Century Gothic"/>
                <a:cs typeface="Century Gothic"/>
              </a:rPr>
              <a:t> (AS) in Taiwan. ALMA construction and operations are led on behalf of Europe by ESO, on behalf of North America by the National Radio Astronomy Observatory (NRAO), which is managed by Associated Universities, Inc. (AUI) and on behalf of East Asia by the National Astronomical Observatory of Japan (NAOJ). The Joint ALMA Observatory (JAO) provides the unified leadership and management of the construction, commissioning and operation of ALMA</a:t>
            </a:r>
            <a:r>
              <a:rPr lang="en-US" sz="2000" dirty="0" smtClean="0">
                <a:solidFill>
                  <a:schemeClr val="bg1"/>
                </a:solidFill>
                <a:latin typeface="Century Gothic"/>
                <a:cs typeface="Century Gothic"/>
              </a:rPr>
              <a:t>.</a:t>
            </a:r>
            <a:endParaRPr lang="en-US" sz="2000" dirty="0">
              <a:solidFill>
                <a:schemeClr val="bg1"/>
              </a:solidFill>
              <a:latin typeface="Century Gothic"/>
              <a:cs typeface="Century Gothic"/>
            </a:endParaRPr>
          </a:p>
          <a:p>
            <a:pPr eaLnBrk="0" hangingPunct="0">
              <a:buClr>
                <a:srgbClr val="FFFF99"/>
              </a:buClr>
              <a:defRPr/>
            </a:pPr>
            <a:endParaRPr lang="en-US" sz="2000" dirty="0" smtClean="0">
              <a:solidFill>
                <a:schemeClr val="bg1"/>
              </a:solidFill>
              <a:latin typeface="Century Gothic"/>
              <a:cs typeface="Century Gothic"/>
            </a:endParaRPr>
          </a:p>
        </p:txBody>
      </p:sp>
    </p:spTree>
    <p:extLst>
      <p:ext uri="{BB962C8B-B14F-4D97-AF65-F5344CB8AC3E}">
        <p14:creationId xmlns:p14="http://schemas.microsoft.com/office/powerpoint/2010/main" val="19512181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003838" cy="13496530"/>
          </a:xfrm>
          <a:prstGeom prst="rect">
            <a:avLst/>
          </a:prstGeom>
        </p:spPr>
      </p:pic>
      <p:sp>
        <p:nvSpPr>
          <p:cNvPr id="5" name="Title 4"/>
          <p:cNvSpPr>
            <a:spLocks noGrp="1"/>
          </p:cNvSpPr>
          <p:nvPr>
            <p:ph type="title"/>
          </p:nvPr>
        </p:nvSpPr>
        <p:spPr/>
        <p:txBody>
          <a:bodyPr/>
          <a:lstStyle/>
          <a:p>
            <a:pPr>
              <a:buNone/>
            </a:pPr>
            <a:r>
              <a:rPr lang="en-US" dirty="0" smtClean="0"/>
              <a:t>Container/Component</a:t>
            </a:r>
            <a:endParaRPr lang="en-US" dirty="0"/>
          </a:p>
        </p:txBody>
      </p:sp>
      <p:sp>
        <p:nvSpPr>
          <p:cNvPr id="4" name="TextBox 3"/>
          <p:cNvSpPr txBox="1"/>
          <p:nvPr/>
        </p:nvSpPr>
        <p:spPr>
          <a:xfrm>
            <a:off x="9247020" y="5171563"/>
            <a:ext cx="6951977" cy="5693867"/>
          </a:xfrm>
          <a:prstGeom prst="rect">
            <a:avLst/>
          </a:prstGeom>
          <a:noFill/>
        </p:spPr>
        <p:txBody>
          <a:bodyPr wrap="square" rtlCol="0">
            <a:spAutoFit/>
          </a:bodyPr>
          <a:lstStyle/>
          <a:p>
            <a:r>
              <a:rPr lang="en-US" sz="2800" dirty="0" smtClean="0">
                <a:solidFill>
                  <a:schemeClr val="bg1"/>
                </a:solidFill>
                <a:latin typeface="Century Gothic"/>
                <a:cs typeface="Century Gothic"/>
              </a:rPr>
              <a:t>Components provide specific functionality to the system. They are started and stopped by the container, whom offers the component services (some of which may not directly visible to the component itself)</a:t>
            </a:r>
          </a:p>
          <a:p>
            <a:endParaRPr lang="en-US" sz="2800" dirty="0">
              <a:solidFill>
                <a:schemeClr val="bg1"/>
              </a:solidFill>
              <a:latin typeface="Century Gothic"/>
              <a:cs typeface="Century Gothic"/>
            </a:endParaRPr>
          </a:p>
          <a:p>
            <a:endParaRPr lang="en-US" sz="2800" dirty="0" smtClean="0">
              <a:solidFill>
                <a:schemeClr val="bg1"/>
              </a:solidFill>
              <a:latin typeface="Century Gothic"/>
              <a:cs typeface="Century Gothic"/>
            </a:endParaRPr>
          </a:p>
          <a:p>
            <a:endParaRPr lang="en-US" sz="2800" dirty="0" smtClean="0">
              <a:solidFill>
                <a:schemeClr val="bg1"/>
              </a:solidFill>
              <a:latin typeface="Century Gothic"/>
              <a:cs typeface="Century Gothic"/>
            </a:endParaRPr>
          </a:p>
          <a:p>
            <a:endParaRPr lang="en-US" sz="2800" dirty="0">
              <a:solidFill>
                <a:schemeClr val="bg1"/>
              </a:solidFill>
              <a:latin typeface="Century Gothic"/>
              <a:cs typeface="Century Gothic"/>
            </a:endParaRPr>
          </a:p>
          <a:p>
            <a:r>
              <a:rPr lang="en-US" sz="2800" dirty="0" smtClean="0">
                <a:solidFill>
                  <a:schemeClr val="bg1"/>
                </a:solidFill>
                <a:latin typeface="Century Gothic"/>
                <a:cs typeface="Century Gothic"/>
              </a:rPr>
              <a:t>The container only cares about the lifecycle interface of the components deployed on it</a:t>
            </a:r>
          </a:p>
        </p:txBody>
      </p:sp>
      <p:cxnSp>
        <p:nvCxnSpPr>
          <p:cNvPr id="7" name="Straight Arrow Connector 6"/>
          <p:cNvCxnSpPr/>
          <p:nvPr/>
        </p:nvCxnSpPr>
        <p:spPr>
          <a:xfrm flipH="1" flipV="1">
            <a:off x="6461772" y="5458932"/>
            <a:ext cx="2785248"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6461772" y="9733379"/>
            <a:ext cx="2785248"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264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Component</a:t>
            </a:r>
            <a:endParaRPr lang="en-US" dirty="0"/>
          </a:p>
        </p:txBody>
      </p:sp>
      <p:sp>
        <p:nvSpPr>
          <p:cNvPr id="3" name="TextBox 2"/>
          <p:cNvSpPr txBox="1"/>
          <p:nvPr/>
        </p:nvSpPr>
        <p:spPr>
          <a:xfrm>
            <a:off x="705573" y="2845791"/>
            <a:ext cx="16627972" cy="6694105"/>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Deployable unit of ALMA software</a:t>
            </a:r>
          </a:p>
          <a:p>
            <a:pPr marL="1578715" lvl="1" indent="-571282">
              <a:buFont typeface="Wingdings" charset="2"/>
              <a:buChar char="²"/>
            </a:pPr>
            <a:r>
              <a:rPr lang="en-US" dirty="0" smtClean="0">
                <a:solidFill>
                  <a:srgbClr val="FFFFFF"/>
                </a:solidFill>
                <a:latin typeface="Century Gothic"/>
                <a:cs typeface="Century Gothic"/>
              </a:rPr>
              <a:t>Same </a:t>
            </a:r>
            <a:r>
              <a:rPr lang="en-US" dirty="0">
                <a:solidFill>
                  <a:srgbClr val="FFFFFF"/>
                </a:solidFill>
                <a:latin typeface="Century Gothic"/>
                <a:cs typeface="Century Gothic"/>
              </a:rPr>
              <a:t>concept from device level to data flow application</a:t>
            </a:r>
          </a:p>
          <a:p>
            <a:pPr marL="1578715" lvl="1" indent="-571282">
              <a:buFont typeface="Wingdings" charset="2"/>
              <a:buChar char="²"/>
            </a:pPr>
            <a:r>
              <a:rPr lang="en-US" dirty="0">
                <a:solidFill>
                  <a:srgbClr val="FFFFFF"/>
                </a:solidFill>
                <a:latin typeface="Century Gothic"/>
                <a:cs typeface="Century Gothic"/>
              </a:rPr>
              <a:t>1…</a:t>
            </a:r>
            <a:r>
              <a:rPr lang="en-US" dirty="0" smtClean="0">
                <a:solidFill>
                  <a:srgbClr val="FFFFFF"/>
                </a:solidFill>
                <a:latin typeface="Century Gothic"/>
                <a:cs typeface="Century Gothic"/>
              </a:rPr>
              <a:t>many </a:t>
            </a:r>
            <a:r>
              <a:rPr lang="en-US" dirty="0">
                <a:solidFill>
                  <a:srgbClr val="FFFFFF"/>
                </a:solidFill>
                <a:latin typeface="Century Gothic"/>
                <a:cs typeface="Century Gothic"/>
              </a:rPr>
              <a:t>classes per component</a:t>
            </a:r>
          </a:p>
          <a:p>
            <a:pPr marL="1578715" lvl="1" indent="-571282">
              <a:buFont typeface="Wingdings" charset="2"/>
              <a:buChar char="²"/>
            </a:pPr>
            <a:r>
              <a:rPr lang="en-US" dirty="0">
                <a:solidFill>
                  <a:srgbClr val="FFFFFF"/>
                </a:solidFill>
                <a:latin typeface="Century Gothic"/>
                <a:cs typeface="Century Gothic"/>
              </a:rPr>
              <a:t>1…many components per subsystem</a:t>
            </a:r>
          </a:p>
          <a:p>
            <a:pPr marL="571282" indent="-571282">
              <a:buFont typeface="Wingdings" charset="2"/>
              <a:buChar char="²"/>
            </a:pPr>
            <a:r>
              <a:rPr lang="en-US" dirty="0">
                <a:solidFill>
                  <a:srgbClr val="FFFFFF"/>
                </a:solidFill>
                <a:latin typeface="Century Gothic"/>
                <a:cs typeface="Century Gothic"/>
              </a:rPr>
              <a:t>Functional interface defined in CORBA IDL</a:t>
            </a:r>
          </a:p>
          <a:p>
            <a:pPr marL="571282" indent="-571282">
              <a:buFont typeface="Wingdings" charset="2"/>
              <a:buChar char="²"/>
            </a:pPr>
            <a:r>
              <a:rPr lang="en-US" dirty="0">
                <a:solidFill>
                  <a:srgbClr val="FFFFFF"/>
                </a:solidFill>
                <a:latin typeface="Century Gothic"/>
                <a:cs typeface="Century Gothic"/>
              </a:rPr>
              <a:t>Deployed </a:t>
            </a:r>
            <a:r>
              <a:rPr lang="en-US" dirty="0" smtClean="0">
                <a:solidFill>
                  <a:srgbClr val="FFFFFF"/>
                </a:solidFill>
                <a:latin typeface="Century Gothic"/>
                <a:cs typeface="Century Gothic"/>
              </a:rPr>
              <a:t>within a </a:t>
            </a:r>
            <a:r>
              <a:rPr lang="en-US" dirty="0">
                <a:solidFill>
                  <a:srgbClr val="FFFFFF"/>
                </a:solidFill>
                <a:latin typeface="Century Gothic"/>
                <a:cs typeface="Century Gothic"/>
              </a:rPr>
              <a:t>Container </a:t>
            </a:r>
          </a:p>
          <a:p>
            <a:pPr marL="571282" indent="-571282">
              <a:buFont typeface="Wingdings" charset="2"/>
              <a:buChar char="²"/>
            </a:pPr>
            <a:r>
              <a:rPr lang="en-US" dirty="0">
                <a:solidFill>
                  <a:srgbClr val="FFFFFF"/>
                </a:solidFill>
                <a:latin typeface="Century Gothic"/>
                <a:cs typeface="Century Gothic"/>
              </a:rPr>
              <a:t>Well-defined lifecycle (initialization, finalization)</a:t>
            </a:r>
          </a:p>
          <a:p>
            <a:pPr marL="571282" indent="-571282">
              <a:buFont typeface="Wingdings" charset="2"/>
              <a:buChar char="²"/>
            </a:pPr>
            <a:r>
              <a:rPr lang="en-US" dirty="0">
                <a:solidFill>
                  <a:srgbClr val="FFFFFF"/>
                </a:solidFill>
                <a:latin typeface="Century Gothic"/>
                <a:cs typeface="Century Gothic"/>
              </a:rPr>
              <a:t>Accessible as a plain CORBA object if required</a:t>
            </a:r>
          </a:p>
          <a:p>
            <a:pPr marL="571282" indent="-571282">
              <a:buFont typeface="Wingdings" charset="2"/>
              <a:buChar char="²"/>
            </a:pPr>
            <a:r>
              <a:rPr lang="en-US" dirty="0">
                <a:solidFill>
                  <a:srgbClr val="FFFFFF"/>
                </a:solidFill>
                <a:latin typeface="Century Gothic"/>
                <a:cs typeface="Century Gothic"/>
              </a:rPr>
              <a:t>Focus on functionality with little overhead for remote communication and deployment</a:t>
            </a:r>
          </a:p>
          <a:p>
            <a:pPr marL="571282" indent="-571282">
              <a:buFont typeface="Wingdings" charset="2"/>
              <a:buChar char="²"/>
            </a:pPr>
            <a:r>
              <a:rPr lang="en-US" dirty="0">
                <a:solidFill>
                  <a:srgbClr val="FFFFFF"/>
                </a:solidFill>
                <a:latin typeface="Century Gothic"/>
                <a:cs typeface="Century Gothic"/>
              </a:rPr>
              <a:t>Concept promotes modular and decoupled application </a:t>
            </a:r>
            <a:r>
              <a:rPr lang="en-US" dirty="0" smtClean="0">
                <a:solidFill>
                  <a:srgbClr val="FFFFFF"/>
                </a:solidFill>
                <a:latin typeface="Century Gothic"/>
                <a:cs typeface="Century Gothic"/>
              </a:rPr>
              <a:t>code</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4120635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Container</a:t>
            </a:r>
            <a:endParaRPr lang="en-US" dirty="0"/>
          </a:p>
        </p:txBody>
      </p:sp>
      <p:sp>
        <p:nvSpPr>
          <p:cNvPr id="3" name="TextBox 2"/>
          <p:cNvSpPr txBox="1"/>
          <p:nvPr/>
        </p:nvSpPr>
        <p:spPr>
          <a:xfrm>
            <a:off x="705573" y="2845791"/>
            <a:ext cx="16627972" cy="6093941"/>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Centrally handles technical concerns and hides them from application developers</a:t>
            </a:r>
          </a:p>
          <a:p>
            <a:pPr marL="1578715" lvl="1" indent="-571282">
              <a:buFont typeface="Wingdings" charset="2"/>
              <a:buChar char="²"/>
            </a:pPr>
            <a:r>
              <a:rPr lang="en-US" dirty="0">
                <a:solidFill>
                  <a:srgbClr val="FFFFFF"/>
                </a:solidFill>
                <a:latin typeface="Century Gothic"/>
                <a:cs typeface="Century Gothic"/>
              </a:rPr>
              <a:t>Deployment, Start-up</a:t>
            </a:r>
          </a:p>
          <a:p>
            <a:pPr marL="1578715" lvl="1" indent="-571282">
              <a:buFont typeface="Wingdings" charset="2"/>
              <a:buChar char="²"/>
            </a:pPr>
            <a:r>
              <a:rPr lang="en-US" dirty="0">
                <a:solidFill>
                  <a:srgbClr val="FFFFFF"/>
                </a:solidFill>
                <a:latin typeface="Century Gothic"/>
                <a:cs typeface="Century Gothic"/>
              </a:rPr>
              <a:t>Selection </a:t>
            </a:r>
            <a:r>
              <a:rPr lang="en-US" dirty="0" smtClean="0">
                <a:solidFill>
                  <a:srgbClr val="FFFFFF"/>
                </a:solidFill>
                <a:latin typeface="Century Gothic"/>
                <a:cs typeface="Century Gothic"/>
              </a:rPr>
              <a:t>and </a:t>
            </a:r>
            <a:r>
              <a:rPr lang="en-US" dirty="0">
                <a:solidFill>
                  <a:srgbClr val="FFFFFF"/>
                </a:solidFill>
                <a:latin typeface="Century Gothic"/>
                <a:cs typeface="Century Gothic"/>
              </a:rPr>
              <a:t>configuration of various ORBs; here CORBA alone is much too complicated.</a:t>
            </a:r>
          </a:p>
          <a:p>
            <a:pPr marL="1578715" lvl="1" indent="-571282">
              <a:buFont typeface="Wingdings" charset="2"/>
              <a:buChar char="²"/>
            </a:pPr>
            <a:r>
              <a:rPr lang="en-US" dirty="0">
                <a:solidFill>
                  <a:srgbClr val="FFFFFF"/>
                </a:solidFill>
                <a:latin typeface="Century Gothic"/>
                <a:cs typeface="Century Gothic"/>
              </a:rPr>
              <a:t>Selection of CORBA Services, integration with ACS Services </a:t>
            </a:r>
            <a:r>
              <a:rPr lang="en-US" dirty="0" smtClean="0">
                <a:solidFill>
                  <a:srgbClr val="FFFFFF"/>
                </a:solidFill>
                <a:latin typeface="Century Gothic"/>
                <a:cs typeface="Century Gothic"/>
              </a:rPr>
              <a:t>(error</a:t>
            </a:r>
            <a:r>
              <a:rPr lang="en-US" dirty="0">
                <a:solidFill>
                  <a:srgbClr val="FFFFFF"/>
                </a:solidFill>
                <a:latin typeface="Century Gothic"/>
                <a:cs typeface="Century Gothic"/>
              </a:rPr>
              <a:t>, </a:t>
            </a:r>
            <a:r>
              <a:rPr lang="en-US" dirty="0" smtClean="0">
                <a:solidFill>
                  <a:srgbClr val="FFFFFF"/>
                </a:solidFill>
                <a:latin typeface="Century Gothic"/>
                <a:cs typeface="Century Gothic"/>
              </a:rPr>
              <a:t>logging</a:t>
            </a:r>
            <a:r>
              <a:rPr lang="en-US" dirty="0">
                <a:solidFill>
                  <a:srgbClr val="FFFFFF"/>
                </a:solidFill>
                <a:latin typeface="Century Gothic"/>
                <a:cs typeface="Century Gothic"/>
              </a:rPr>
              <a:t>, configuration, …)</a:t>
            </a:r>
          </a:p>
          <a:p>
            <a:pPr marL="1578715" lvl="1" indent="-571282">
              <a:buFont typeface="Wingdings" charset="2"/>
              <a:buChar char="²"/>
            </a:pPr>
            <a:r>
              <a:rPr lang="en-US" dirty="0">
                <a:solidFill>
                  <a:srgbClr val="FFFFFF"/>
                </a:solidFill>
                <a:latin typeface="Century Gothic"/>
                <a:cs typeface="Century Gothic"/>
              </a:rPr>
              <a:t>Convenient access to other components and resources</a:t>
            </a:r>
          </a:p>
          <a:p>
            <a:pPr marL="571282" indent="-571282">
              <a:buFont typeface="Wingdings" charset="2"/>
              <a:buChar char="²"/>
            </a:pPr>
            <a:r>
              <a:rPr lang="en-US" dirty="0">
                <a:solidFill>
                  <a:srgbClr val="FFFFFF"/>
                </a:solidFill>
                <a:latin typeface="Century Gothic"/>
                <a:cs typeface="Century Gothic"/>
              </a:rPr>
              <a:t>New technical aspects can be integrated in the future, </a:t>
            </a:r>
            <a:r>
              <a:rPr lang="en-US" dirty="0" smtClean="0">
                <a:solidFill>
                  <a:srgbClr val="FFFFFF"/>
                </a:solidFill>
                <a:latin typeface="Century Gothic"/>
                <a:cs typeface="Century Gothic"/>
              </a:rPr>
              <a:t>without </a:t>
            </a:r>
            <a:r>
              <a:rPr lang="en-US" dirty="0">
                <a:solidFill>
                  <a:srgbClr val="FFFFFF"/>
                </a:solidFill>
                <a:latin typeface="Century Gothic"/>
                <a:cs typeface="Century Gothic"/>
              </a:rPr>
              <a:t>modifying </a:t>
            </a:r>
            <a:r>
              <a:rPr lang="en-US" dirty="0" smtClean="0">
                <a:solidFill>
                  <a:srgbClr val="FFFFFF"/>
                </a:solidFill>
                <a:latin typeface="Century Gothic"/>
                <a:cs typeface="Century Gothic"/>
              </a:rPr>
              <a:t>the application </a:t>
            </a:r>
            <a:r>
              <a:rPr lang="en-US" dirty="0">
                <a:solidFill>
                  <a:srgbClr val="FFFFFF"/>
                </a:solidFill>
                <a:latin typeface="Century Gothic"/>
                <a:cs typeface="Century Gothic"/>
              </a:rPr>
              <a:t>software</a:t>
            </a:r>
          </a:p>
        </p:txBody>
      </p:sp>
    </p:spTree>
    <p:extLst>
      <p:ext uri="{BB962C8B-B14F-4D97-AF65-F5344CB8AC3E}">
        <p14:creationId xmlns:p14="http://schemas.microsoft.com/office/powerpoint/2010/main" val="40738876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Container/Component </a:t>
            </a:r>
            <a:r>
              <a:rPr lang="en-US" dirty="0" smtClean="0"/>
              <a:t>Interfaces</a:t>
            </a:r>
            <a:endParaRPr lang="en-US" dirty="0"/>
          </a:p>
        </p:txBody>
      </p:sp>
      <p:pic>
        <p:nvPicPr>
          <p:cNvPr id="2" name="Imagen 1" desc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003838" cy="13496530"/>
          </a:xfrm>
          <a:prstGeom prst="rect">
            <a:avLst/>
          </a:prstGeom>
          <a:ln>
            <a:noFill/>
          </a:ln>
        </p:spPr>
      </p:pic>
      <p:sp>
        <p:nvSpPr>
          <p:cNvPr id="3" name="TextBox 2"/>
          <p:cNvSpPr txBox="1"/>
          <p:nvPr/>
        </p:nvSpPr>
        <p:spPr>
          <a:xfrm>
            <a:off x="7143705" y="2456132"/>
            <a:ext cx="3719262" cy="830997"/>
          </a:xfrm>
          <a:prstGeom prst="rect">
            <a:avLst/>
          </a:prstGeom>
          <a:noFill/>
        </p:spPr>
        <p:txBody>
          <a:bodyPr wrap="square" rtlCol="0">
            <a:spAutoFit/>
          </a:bodyPr>
          <a:lstStyle/>
          <a:p>
            <a:r>
              <a:rPr lang="en-US" sz="2400" dirty="0" smtClean="0">
                <a:solidFill>
                  <a:srgbClr val="FFFFFF"/>
                </a:solidFill>
                <a:latin typeface="Century Gothic"/>
                <a:cs typeface="Century Gothic"/>
              </a:rPr>
              <a:t>Functional Interface: </a:t>
            </a:r>
            <a:r>
              <a:rPr lang="en-US" sz="2400" dirty="0" smtClean="0">
                <a:solidFill>
                  <a:srgbClr val="FFFFFF"/>
                </a:solidFill>
                <a:latin typeface="Courier"/>
                <a:cs typeface="Courier"/>
              </a:rPr>
              <a:t>observe, move, …</a:t>
            </a:r>
            <a:endParaRPr lang="en-US" sz="2400" dirty="0">
              <a:solidFill>
                <a:srgbClr val="FFFFFF"/>
              </a:solidFill>
              <a:latin typeface="Courier"/>
              <a:cs typeface="Courier"/>
            </a:endParaRPr>
          </a:p>
        </p:txBody>
      </p:sp>
      <p:cxnSp>
        <p:nvCxnSpPr>
          <p:cNvPr id="6" name="Straight Arrow Connector 5"/>
          <p:cNvCxnSpPr/>
          <p:nvPr/>
        </p:nvCxnSpPr>
        <p:spPr>
          <a:xfrm flipH="1">
            <a:off x="8489433" y="3287129"/>
            <a:ext cx="513904" cy="74975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3" idx="2"/>
          </p:cNvCxnSpPr>
          <p:nvPr/>
        </p:nvCxnSpPr>
        <p:spPr>
          <a:xfrm>
            <a:off x="9003336" y="3287129"/>
            <a:ext cx="488786" cy="74975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17387" y="6236475"/>
            <a:ext cx="2651555" cy="1200328"/>
          </a:xfrm>
          <a:prstGeom prst="rect">
            <a:avLst/>
          </a:prstGeom>
          <a:noFill/>
        </p:spPr>
        <p:txBody>
          <a:bodyPr wrap="square" rtlCol="0">
            <a:spAutoFit/>
          </a:bodyPr>
          <a:lstStyle/>
          <a:p>
            <a:r>
              <a:rPr lang="en-US" sz="2400" dirty="0" smtClean="0">
                <a:solidFill>
                  <a:srgbClr val="FFFFFF"/>
                </a:solidFill>
                <a:latin typeface="Century Gothic"/>
                <a:cs typeface="Century Gothic"/>
              </a:rPr>
              <a:t>Lifecycle Interface: </a:t>
            </a:r>
            <a:r>
              <a:rPr lang="en-US" sz="2400" dirty="0" err="1" smtClean="0">
                <a:solidFill>
                  <a:srgbClr val="FFFFFF"/>
                </a:solidFill>
                <a:latin typeface="Courier"/>
                <a:cs typeface="Courier"/>
              </a:rPr>
              <a:t>init</a:t>
            </a:r>
            <a:r>
              <a:rPr lang="en-US" sz="2400" dirty="0" smtClean="0">
                <a:solidFill>
                  <a:srgbClr val="FFFFFF"/>
                </a:solidFill>
                <a:latin typeface="Courier"/>
                <a:cs typeface="Courier"/>
              </a:rPr>
              <a:t>, run, shutdown</a:t>
            </a:r>
            <a:endParaRPr lang="en-US" sz="2400" dirty="0">
              <a:solidFill>
                <a:srgbClr val="FFFFFF"/>
              </a:solidFill>
              <a:latin typeface="Courier"/>
              <a:cs typeface="Courier"/>
            </a:endParaRPr>
          </a:p>
        </p:txBody>
      </p:sp>
      <p:cxnSp>
        <p:nvCxnSpPr>
          <p:cNvPr id="16" name="Straight Arrow Connector 15"/>
          <p:cNvCxnSpPr/>
          <p:nvPr/>
        </p:nvCxnSpPr>
        <p:spPr>
          <a:xfrm flipV="1">
            <a:off x="6068942" y="6836929"/>
            <a:ext cx="2140649"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244780" y="5150350"/>
            <a:ext cx="2651555" cy="2308324"/>
          </a:xfrm>
          <a:prstGeom prst="rect">
            <a:avLst/>
          </a:prstGeom>
          <a:noFill/>
        </p:spPr>
        <p:txBody>
          <a:bodyPr wrap="square" rtlCol="0">
            <a:spAutoFit/>
          </a:bodyPr>
          <a:lstStyle/>
          <a:p>
            <a:r>
              <a:rPr lang="en-US" sz="2400" dirty="0" smtClean="0">
                <a:solidFill>
                  <a:srgbClr val="FFFFFF"/>
                </a:solidFill>
                <a:latin typeface="Century Gothic"/>
                <a:cs typeface="Century Gothic"/>
              </a:rPr>
              <a:t>Container Service Interface:  </a:t>
            </a:r>
            <a:r>
              <a:rPr lang="en-US" sz="2400" dirty="0" err="1" smtClean="0">
                <a:solidFill>
                  <a:srgbClr val="FFFFFF"/>
                </a:solidFill>
                <a:latin typeface="Courier"/>
                <a:cs typeface="Courier"/>
              </a:rPr>
              <a:t>getName</a:t>
            </a:r>
            <a:r>
              <a:rPr lang="en-US" sz="2400" dirty="0" smtClean="0">
                <a:solidFill>
                  <a:srgbClr val="FFFFFF"/>
                </a:solidFill>
                <a:latin typeface="Courier"/>
                <a:cs typeface="Courier"/>
              </a:rPr>
              <a:t> </a:t>
            </a:r>
            <a:r>
              <a:rPr lang="en-US" sz="2400" dirty="0" err="1" smtClean="0">
                <a:solidFill>
                  <a:srgbClr val="FFFFFF"/>
                </a:solidFill>
                <a:latin typeface="Courier"/>
                <a:cs typeface="Courier"/>
              </a:rPr>
              <a:t>getLogger</a:t>
            </a:r>
            <a:r>
              <a:rPr lang="en-US" sz="2400" dirty="0" smtClean="0">
                <a:solidFill>
                  <a:srgbClr val="FFFFFF"/>
                </a:solidFill>
                <a:latin typeface="Courier"/>
                <a:cs typeface="Courier"/>
              </a:rPr>
              <a:t> </a:t>
            </a:r>
            <a:r>
              <a:rPr lang="en-US" sz="2400" dirty="0" err="1" smtClean="0">
                <a:solidFill>
                  <a:srgbClr val="FFFFFF"/>
                </a:solidFill>
                <a:latin typeface="Courier"/>
                <a:cs typeface="Courier"/>
              </a:rPr>
              <a:t>getComponent</a:t>
            </a:r>
            <a:endParaRPr lang="en-US" sz="2400" dirty="0">
              <a:solidFill>
                <a:srgbClr val="FFFFFF"/>
              </a:solidFill>
              <a:latin typeface="Courier"/>
              <a:cs typeface="Courier"/>
            </a:endParaRPr>
          </a:p>
        </p:txBody>
      </p:sp>
      <p:cxnSp>
        <p:nvCxnSpPr>
          <p:cNvPr id="21" name="Straight Arrow Connector 20"/>
          <p:cNvCxnSpPr>
            <a:stCxn id="20" idx="1"/>
          </p:cNvCxnSpPr>
          <p:nvPr/>
        </p:nvCxnSpPr>
        <p:spPr>
          <a:xfrm flipH="1">
            <a:off x="10613506" y="6304512"/>
            <a:ext cx="1631274"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7189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Tight </a:t>
            </a:r>
            <a:r>
              <a:rPr lang="en-US" dirty="0" smtClean="0"/>
              <a:t>versus </a:t>
            </a:r>
            <a:r>
              <a:rPr lang="en-US" dirty="0"/>
              <a:t>Porous </a:t>
            </a:r>
            <a:r>
              <a:rPr lang="en-US" dirty="0" smtClean="0"/>
              <a:t>Containers</a:t>
            </a:r>
            <a:endParaRPr lang="en-US" dirty="0"/>
          </a:p>
        </p:txBody>
      </p:sp>
      <p:pic>
        <p:nvPicPr>
          <p:cNvPr id="2" name="Imagen 1" descr="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003838" cy="13496530"/>
          </a:xfrm>
          <a:prstGeom prst="rect">
            <a:avLst/>
          </a:prstGeom>
        </p:spPr>
      </p:pic>
      <p:sp>
        <p:nvSpPr>
          <p:cNvPr id="3" name="TextBox 2"/>
          <p:cNvSpPr txBox="1"/>
          <p:nvPr/>
        </p:nvSpPr>
        <p:spPr>
          <a:xfrm>
            <a:off x="1011888" y="3614142"/>
            <a:ext cx="2866123" cy="2308324"/>
          </a:xfrm>
          <a:prstGeom prst="rect">
            <a:avLst/>
          </a:prstGeom>
          <a:noFill/>
        </p:spPr>
        <p:txBody>
          <a:bodyPr wrap="square" rtlCol="0">
            <a:spAutoFit/>
          </a:bodyPr>
          <a:lstStyle/>
          <a:p>
            <a:r>
              <a:rPr lang="en-US" sz="2400" dirty="0" smtClean="0">
                <a:solidFill>
                  <a:srgbClr val="FFFFFF"/>
                </a:solidFill>
                <a:latin typeface="Century Gothic (Body)"/>
                <a:cs typeface="Century Gothic (Body)"/>
              </a:rPr>
              <a:t>Functional interface is intercepted by the container for logging and/or exception handling, security, …</a:t>
            </a:r>
            <a:endParaRPr lang="en-US" sz="2400" dirty="0">
              <a:solidFill>
                <a:srgbClr val="FFFFFF"/>
              </a:solidFill>
              <a:latin typeface="Century Gothic (Body)"/>
              <a:cs typeface="Century Gothic (Body)"/>
            </a:endParaRPr>
          </a:p>
        </p:txBody>
      </p:sp>
      <p:sp>
        <p:nvSpPr>
          <p:cNvPr id="7" name="TextBox 6"/>
          <p:cNvSpPr txBox="1"/>
          <p:nvPr/>
        </p:nvSpPr>
        <p:spPr>
          <a:xfrm>
            <a:off x="14576317" y="4067724"/>
            <a:ext cx="2866123" cy="3046988"/>
          </a:xfrm>
          <a:prstGeom prst="rect">
            <a:avLst/>
          </a:prstGeom>
          <a:noFill/>
        </p:spPr>
        <p:txBody>
          <a:bodyPr wrap="square" rtlCol="0">
            <a:spAutoFit/>
          </a:bodyPr>
          <a:lstStyle/>
          <a:p>
            <a:r>
              <a:rPr lang="en-US" sz="2400" dirty="0" smtClean="0">
                <a:solidFill>
                  <a:srgbClr val="FFFFFF"/>
                </a:solidFill>
                <a:latin typeface="Century Gothic (Body)"/>
                <a:cs typeface="Century Gothic (Body)"/>
              </a:rPr>
              <a:t>Container </a:t>
            </a:r>
            <a:r>
              <a:rPr lang="en-US" sz="2400" dirty="0">
                <a:solidFill>
                  <a:srgbClr val="FFFFFF"/>
                </a:solidFill>
                <a:latin typeface="Century Gothic (Body)"/>
                <a:cs typeface="Century Gothic (Body)"/>
              </a:rPr>
              <a:t>manages </a:t>
            </a:r>
            <a:r>
              <a:rPr lang="en-US" sz="2400" dirty="0" smtClean="0">
                <a:solidFill>
                  <a:srgbClr val="FFFFFF"/>
                </a:solidFill>
                <a:latin typeface="Century Gothic (Body)"/>
                <a:cs typeface="Century Gothic (Body)"/>
              </a:rPr>
              <a:t>lifecycle </a:t>
            </a:r>
            <a:r>
              <a:rPr lang="en-US" sz="2400" dirty="0">
                <a:solidFill>
                  <a:srgbClr val="FFFFFF"/>
                </a:solidFill>
                <a:latin typeface="Century Gothic (Body)"/>
                <a:cs typeface="Century Gothic (Body)"/>
              </a:rPr>
              <a:t>and offers services, but exposes the component’s functional interface directly – less overhead</a:t>
            </a:r>
          </a:p>
        </p:txBody>
      </p:sp>
    </p:spTree>
    <p:extLst>
      <p:ext uri="{BB962C8B-B14F-4D97-AF65-F5344CB8AC3E}">
        <p14:creationId xmlns:p14="http://schemas.microsoft.com/office/powerpoint/2010/main" val="17453931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Component Offshoots</a:t>
            </a:r>
          </a:p>
        </p:txBody>
      </p:sp>
      <p:sp>
        <p:nvSpPr>
          <p:cNvPr id="141" name="TextBox 140"/>
          <p:cNvSpPr txBox="1"/>
          <p:nvPr/>
        </p:nvSpPr>
        <p:spPr>
          <a:xfrm>
            <a:off x="705573" y="2845791"/>
            <a:ext cx="6574203" cy="5078279"/>
          </a:xfrm>
          <a:prstGeom prst="rect">
            <a:avLst/>
          </a:prstGeom>
          <a:noFill/>
        </p:spPr>
        <p:txBody>
          <a:bodyPr wrap="square" lIns="91405" tIns="45703" rIns="91405" bIns="45703" rtlCol="0">
            <a:spAutoFit/>
          </a:bodyPr>
          <a:lstStyle/>
          <a:p>
            <a:pPr marL="571282" indent="-571282">
              <a:buFont typeface="Wingdings" charset="2"/>
              <a:buChar char="²"/>
            </a:pPr>
            <a:r>
              <a:rPr lang="en-US" sz="3600" dirty="0">
                <a:solidFill>
                  <a:srgbClr val="FFFFFF"/>
                </a:solidFill>
                <a:latin typeface="Century Gothic"/>
                <a:cs typeface="Century Gothic"/>
              </a:rPr>
              <a:t>Remotely visible object created by a component</a:t>
            </a:r>
          </a:p>
          <a:p>
            <a:pPr marL="571282" indent="-571282">
              <a:buFont typeface="Wingdings" charset="2"/>
              <a:buChar char="²"/>
            </a:pPr>
            <a:r>
              <a:rPr lang="en-US" sz="3600" dirty="0">
                <a:solidFill>
                  <a:srgbClr val="FFFFFF"/>
                </a:solidFill>
                <a:latin typeface="Century Gothic"/>
                <a:cs typeface="Century Gothic"/>
              </a:rPr>
              <a:t>Life is limited to that of the component</a:t>
            </a:r>
          </a:p>
          <a:p>
            <a:pPr marL="571282" indent="-571282">
              <a:buFont typeface="Wingdings" charset="2"/>
              <a:buChar char="²"/>
            </a:pPr>
            <a:r>
              <a:rPr lang="en-US" sz="3600" dirty="0">
                <a:solidFill>
                  <a:srgbClr val="FFFFFF"/>
                </a:solidFill>
                <a:latin typeface="Century Gothic"/>
                <a:cs typeface="Century Gothic"/>
              </a:rPr>
              <a:t>Offshoots are conceptually “in between” components </a:t>
            </a:r>
            <a:r>
              <a:rPr lang="en-US" sz="3600" dirty="0" smtClean="0">
                <a:solidFill>
                  <a:srgbClr val="FFFFFF"/>
                </a:solidFill>
                <a:latin typeface="Century Gothic"/>
                <a:cs typeface="Century Gothic"/>
              </a:rPr>
              <a:t>and programming-language-specific objects</a:t>
            </a:r>
            <a:endParaRPr lang="en-US" sz="3600" dirty="0">
              <a:solidFill>
                <a:srgbClr val="FFFFFF"/>
              </a:solidFill>
              <a:latin typeface="Century Gothic"/>
              <a:cs typeface="Century Gothic"/>
            </a:endParaRPr>
          </a:p>
        </p:txBody>
      </p:sp>
      <p:pic>
        <p:nvPicPr>
          <p:cNvPr id="3" name="Imagen 2" descr="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147" y="603090"/>
            <a:ext cx="18003838" cy="13496530"/>
          </a:xfrm>
          <a:prstGeom prst="rect">
            <a:avLst/>
          </a:prstGeom>
        </p:spPr>
      </p:pic>
      <p:sp>
        <p:nvSpPr>
          <p:cNvPr id="60" name="AutoShape 49"/>
          <p:cNvSpPr>
            <a:spLocks noChangeArrowheads="1"/>
          </p:cNvSpPr>
          <p:nvPr/>
        </p:nvSpPr>
        <p:spPr bwMode="auto">
          <a:xfrm>
            <a:off x="18898306" y="603090"/>
            <a:ext cx="3001304" cy="1997682"/>
          </a:xfrm>
          <a:prstGeom prst="wedgeRectCallout">
            <a:avLst>
              <a:gd name="adj1" fmla="val -67218"/>
              <a:gd name="adj2" fmla="val 91435"/>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dirty="0" smtClean="0">
                <a:solidFill>
                  <a:srgbClr val="FFFFFF"/>
                </a:solidFill>
                <a:latin typeface="Century Gothic"/>
                <a:cs typeface="Century Gothic"/>
              </a:rPr>
              <a:t>Offshoot uses same Container Services instance</a:t>
            </a:r>
            <a:endParaRPr lang="en-US" sz="2000" dirty="0">
              <a:solidFill>
                <a:srgbClr val="FFFFFF"/>
              </a:solidFill>
              <a:latin typeface="Century Gothic"/>
              <a:cs typeface="Century Gothic"/>
            </a:endParaRPr>
          </a:p>
        </p:txBody>
      </p:sp>
      <p:sp>
        <p:nvSpPr>
          <p:cNvPr id="4" name="TextBox 3"/>
          <p:cNvSpPr txBox="1"/>
          <p:nvPr/>
        </p:nvSpPr>
        <p:spPr>
          <a:xfrm>
            <a:off x="11066960" y="5466318"/>
            <a:ext cx="3039024" cy="1569660"/>
          </a:xfrm>
          <a:prstGeom prst="rect">
            <a:avLst/>
          </a:prstGeom>
          <a:noFill/>
        </p:spPr>
        <p:txBody>
          <a:bodyPr wrap="square" rtlCol="0">
            <a:spAutoFit/>
          </a:bodyPr>
          <a:lstStyle/>
          <a:p>
            <a:r>
              <a:rPr lang="en-US" sz="2400" dirty="0" smtClean="0">
                <a:solidFill>
                  <a:srgbClr val="FFFFFF"/>
                </a:solidFill>
                <a:latin typeface="Century Gothic"/>
                <a:cs typeface="Century Gothic"/>
              </a:rPr>
              <a:t>Offshoots use the same container services instance as the component</a:t>
            </a:r>
            <a:endParaRPr lang="en-US" sz="2400" dirty="0">
              <a:solidFill>
                <a:srgbClr val="FFFFFF"/>
              </a:solidFill>
              <a:latin typeface="Century Gothic"/>
              <a:cs typeface="Century Gothic"/>
            </a:endParaRPr>
          </a:p>
        </p:txBody>
      </p:sp>
    </p:spTree>
    <p:extLst>
      <p:ext uri="{BB962C8B-B14F-4D97-AF65-F5344CB8AC3E}">
        <p14:creationId xmlns:p14="http://schemas.microsoft.com/office/powerpoint/2010/main" val="16332809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sPresentacones-Cursos-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itle 4"/>
          <p:cNvSpPr>
            <a:spLocks noGrp="1"/>
          </p:cNvSpPr>
          <p:nvPr>
            <p:ph type="title"/>
          </p:nvPr>
        </p:nvSpPr>
        <p:spPr/>
        <p:txBody>
          <a:bodyPr/>
          <a:lstStyle/>
          <a:p>
            <a:pPr>
              <a:buNone/>
            </a:pPr>
            <a:r>
              <a:rPr lang="en-US" dirty="0" smtClean="0"/>
              <a:t>Interactions: component </a:t>
            </a:r>
            <a:r>
              <a:rPr lang="en-US" dirty="0"/>
              <a:t>activation </a:t>
            </a:r>
            <a:r>
              <a:rPr lang="en-US" dirty="0" smtClean="0"/>
              <a:t>and retrieval</a:t>
            </a:r>
            <a:endParaRPr lang="en-US" dirty="0"/>
          </a:p>
        </p:txBody>
      </p:sp>
    </p:spTree>
    <p:extLst>
      <p:ext uri="{BB962C8B-B14F-4D97-AF65-F5344CB8AC3E}">
        <p14:creationId xmlns:p14="http://schemas.microsoft.com/office/powerpoint/2010/main" val="41474541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Interactions: component activation and retrieval</a:t>
            </a:r>
          </a:p>
        </p:txBody>
      </p:sp>
      <p:sp>
        <p:nvSpPr>
          <p:cNvPr id="3" name="TextBox 2"/>
          <p:cNvSpPr txBox="1"/>
          <p:nvPr/>
        </p:nvSpPr>
        <p:spPr>
          <a:xfrm>
            <a:off x="705573" y="2845790"/>
            <a:ext cx="16627972" cy="7864425"/>
          </a:xfrm>
          <a:prstGeom prst="rect">
            <a:avLst/>
          </a:prstGeom>
          <a:noFill/>
        </p:spPr>
        <p:txBody>
          <a:bodyPr wrap="square" lIns="91405" tIns="45703" rIns="91405" bIns="45703" rtlCol="0">
            <a:spAutoFit/>
          </a:bodyPr>
          <a:lstStyle/>
          <a:p>
            <a:pPr marL="571282" indent="-571282">
              <a:lnSpc>
                <a:spcPct val="130000"/>
              </a:lnSpc>
              <a:buFont typeface="Wingdings" charset="2"/>
              <a:buChar char="²"/>
            </a:pPr>
            <a:r>
              <a:rPr lang="en-US" dirty="0">
                <a:solidFill>
                  <a:srgbClr val="FFFFFF"/>
                </a:solidFill>
                <a:latin typeface="Century Gothic"/>
                <a:cs typeface="Century Gothic"/>
              </a:rPr>
              <a:t>Manager and CDB (with deployment info) </a:t>
            </a:r>
            <a:r>
              <a:rPr lang="en-US" dirty="0" smtClean="0">
                <a:solidFill>
                  <a:srgbClr val="FFFFFF"/>
                </a:solidFill>
                <a:latin typeface="Century Gothic"/>
                <a:cs typeface="Century Gothic"/>
              </a:rPr>
              <a:t>are running</a:t>
            </a:r>
            <a:endParaRPr lang="en-US" dirty="0">
              <a:solidFill>
                <a:srgbClr val="FFFFFF"/>
              </a:solidFill>
              <a:latin typeface="Century Gothic"/>
              <a:cs typeface="Century Gothic"/>
            </a:endParaRPr>
          </a:p>
          <a:p>
            <a:pPr marL="571282" indent="-571282">
              <a:lnSpc>
                <a:spcPct val="130000"/>
              </a:lnSpc>
              <a:buFont typeface="Wingdings" charset="2"/>
              <a:buChar char="²"/>
            </a:pPr>
            <a:r>
              <a:rPr lang="en-US" dirty="0">
                <a:solidFill>
                  <a:srgbClr val="FFFFFF"/>
                </a:solidFill>
                <a:latin typeface="Century Gothic"/>
                <a:cs typeface="Century Gothic"/>
              </a:rPr>
              <a:t>Containers are logged in to the Manager with their </a:t>
            </a:r>
            <a:r>
              <a:rPr lang="en-US" dirty="0" smtClean="0">
                <a:solidFill>
                  <a:srgbClr val="FFFFFF"/>
                </a:solidFill>
                <a:latin typeface="Century Gothic"/>
                <a:cs typeface="Century Gothic"/>
              </a:rPr>
              <a:t>names, </a:t>
            </a:r>
            <a:r>
              <a:rPr lang="en-US" dirty="0" err="1" smtClean="0">
                <a:solidFill>
                  <a:srgbClr val="FFFFFF"/>
                </a:solidFill>
                <a:latin typeface="Century Gothic"/>
                <a:cs typeface="Century Gothic"/>
              </a:rPr>
              <a:t>f.i</a:t>
            </a:r>
            <a:r>
              <a:rPr lang="en-US" dirty="0" smtClean="0">
                <a:solidFill>
                  <a:srgbClr val="FFFFFF"/>
                </a:solidFill>
                <a:latin typeface="Century Gothic"/>
                <a:cs typeface="Century Gothic"/>
              </a:rPr>
              <a:t>. “Telescope” </a:t>
            </a:r>
            <a:endParaRPr lang="en-US" dirty="0">
              <a:solidFill>
                <a:srgbClr val="FFFFFF"/>
              </a:solidFill>
              <a:latin typeface="Century Gothic"/>
              <a:cs typeface="Century Gothic"/>
            </a:endParaRPr>
          </a:p>
          <a:p>
            <a:pPr marL="571282" indent="-571282">
              <a:lnSpc>
                <a:spcPct val="130000"/>
              </a:lnSpc>
              <a:buFont typeface="Wingdings" charset="2"/>
              <a:buChar char="²"/>
            </a:pPr>
            <a:r>
              <a:rPr lang="en-US" dirty="0">
                <a:solidFill>
                  <a:srgbClr val="FFFFFF"/>
                </a:solidFill>
                <a:latin typeface="Century Gothic"/>
                <a:cs typeface="Century Gothic"/>
              </a:rPr>
              <a:t>We assume that one </a:t>
            </a:r>
            <a:r>
              <a:rPr lang="en-US" dirty="0" smtClean="0">
                <a:solidFill>
                  <a:srgbClr val="FFFFFF"/>
                </a:solidFill>
                <a:latin typeface="Century Gothic"/>
                <a:cs typeface="Century Gothic"/>
              </a:rPr>
              <a:t>component </a:t>
            </a:r>
            <a:r>
              <a:rPr lang="en-US" dirty="0">
                <a:solidFill>
                  <a:srgbClr val="FFFFFF"/>
                </a:solidFill>
                <a:latin typeface="Century Gothic"/>
                <a:cs typeface="Century Gothic"/>
              </a:rPr>
              <a:t>is running already…</a:t>
            </a:r>
          </a:p>
          <a:p>
            <a:pPr marL="571282" indent="-571282">
              <a:lnSpc>
                <a:spcPct val="130000"/>
              </a:lnSpc>
              <a:buFont typeface="Wingdings" charset="2"/>
              <a:buChar char="²"/>
            </a:pPr>
            <a:r>
              <a:rPr lang="en-US" dirty="0">
                <a:solidFill>
                  <a:srgbClr val="FFFFFF"/>
                </a:solidFill>
                <a:latin typeface="Century Gothic"/>
                <a:cs typeface="Century Gothic"/>
              </a:rPr>
              <a:t>The Component requests a reference to another Component from its Container</a:t>
            </a:r>
          </a:p>
          <a:p>
            <a:pPr marL="571282" indent="-571282">
              <a:lnSpc>
                <a:spcPct val="130000"/>
              </a:lnSpc>
              <a:buFont typeface="Wingdings" charset="2"/>
              <a:buChar char="²"/>
            </a:pPr>
            <a:r>
              <a:rPr lang="en-US" dirty="0">
                <a:solidFill>
                  <a:srgbClr val="FFFFFF"/>
                </a:solidFill>
                <a:latin typeface="Century Gothic"/>
                <a:cs typeface="Century Gothic"/>
              </a:rPr>
              <a:t>Container asks Manager for that other </a:t>
            </a:r>
            <a:r>
              <a:rPr lang="en-US" dirty="0" smtClean="0">
                <a:solidFill>
                  <a:srgbClr val="FFFFFF"/>
                </a:solidFill>
                <a:latin typeface="Century Gothic"/>
                <a:cs typeface="Century Gothic"/>
              </a:rPr>
              <a:t>Component</a:t>
            </a:r>
            <a:endParaRPr lang="en-US" dirty="0">
              <a:solidFill>
                <a:srgbClr val="FFFFFF"/>
              </a:solidFill>
              <a:latin typeface="Century Gothic"/>
              <a:cs typeface="Century Gothic"/>
            </a:endParaRPr>
          </a:p>
          <a:p>
            <a:pPr marL="571282" indent="-571282">
              <a:lnSpc>
                <a:spcPct val="130000"/>
              </a:lnSpc>
              <a:buFont typeface="Wingdings" charset="2"/>
              <a:buChar char="²"/>
            </a:pPr>
            <a:r>
              <a:rPr lang="en-US" dirty="0">
                <a:solidFill>
                  <a:srgbClr val="FFFFFF"/>
                </a:solidFill>
                <a:latin typeface="Century Gothic"/>
                <a:cs typeface="Century Gothic"/>
              </a:rPr>
              <a:t>Manager asks CDB which Container </a:t>
            </a:r>
            <a:r>
              <a:rPr lang="en-US" dirty="0" smtClean="0">
                <a:solidFill>
                  <a:srgbClr val="FFFFFF"/>
                </a:solidFill>
                <a:latin typeface="Century Gothic"/>
                <a:cs typeface="Century Gothic"/>
              </a:rPr>
              <a:t>hosts </a:t>
            </a:r>
            <a:r>
              <a:rPr lang="en-US" dirty="0">
                <a:solidFill>
                  <a:srgbClr val="FFFFFF"/>
                </a:solidFill>
                <a:latin typeface="Century Gothic"/>
                <a:cs typeface="Century Gothic"/>
              </a:rPr>
              <a:t>the Component</a:t>
            </a:r>
            <a:br>
              <a:rPr lang="en-US" dirty="0">
                <a:solidFill>
                  <a:srgbClr val="FFFFFF"/>
                </a:solidFill>
                <a:latin typeface="Century Gothic"/>
                <a:cs typeface="Century Gothic"/>
              </a:rPr>
            </a:br>
            <a:r>
              <a:rPr lang="en-US" dirty="0">
                <a:solidFill>
                  <a:srgbClr val="FFFFFF"/>
                </a:solidFill>
                <a:latin typeface="Century Gothic"/>
                <a:cs typeface="Century Gothic"/>
              </a:rPr>
              <a:t>(can be the same </a:t>
            </a:r>
            <a:r>
              <a:rPr lang="en-US" dirty="0" smtClean="0">
                <a:solidFill>
                  <a:srgbClr val="FFFFFF"/>
                </a:solidFill>
                <a:latin typeface="Century Gothic"/>
                <a:cs typeface="Century Gothic"/>
              </a:rPr>
              <a:t>container as before or </a:t>
            </a:r>
            <a:r>
              <a:rPr lang="en-US" dirty="0">
                <a:solidFill>
                  <a:srgbClr val="FFFFFF"/>
                </a:solidFill>
                <a:latin typeface="Century Gothic"/>
                <a:cs typeface="Century Gothic"/>
              </a:rPr>
              <a:t>a different </a:t>
            </a:r>
            <a:r>
              <a:rPr lang="en-US" dirty="0" smtClean="0">
                <a:solidFill>
                  <a:srgbClr val="FFFFFF"/>
                </a:solidFill>
                <a:latin typeface="Century Gothic"/>
                <a:cs typeface="Century Gothic"/>
              </a:rPr>
              <a:t>one)</a:t>
            </a:r>
            <a:endParaRPr lang="en-US" dirty="0">
              <a:solidFill>
                <a:srgbClr val="FFFFFF"/>
              </a:solidFill>
              <a:latin typeface="Century Gothic"/>
              <a:cs typeface="Century Gothic"/>
            </a:endParaRPr>
          </a:p>
          <a:p>
            <a:pPr marL="571282" indent="-571282">
              <a:lnSpc>
                <a:spcPct val="130000"/>
              </a:lnSpc>
              <a:buFont typeface="Wingdings" charset="2"/>
              <a:buChar char="²"/>
            </a:pPr>
            <a:r>
              <a:rPr lang="en-US" dirty="0">
                <a:solidFill>
                  <a:srgbClr val="FFFFFF"/>
                </a:solidFill>
                <a:latin typeface="Century Gothic"/>
                <a:cs typeface="Century Gothic"/>
              </a:rPr>
              <a:t>Manager tells Container to load the new Component</a:t>
            </a:r>
          </a:p>
        </p:txBody>
      </p:sp>
    </p:spTree>
    <p:extLst>
      <p:ext uri="{BB962C8B-B14F-4D97-AF65-F5344CB8AC3E}">
        <p14:creationId xmlns:p14="http://schemas.microsoft.com/office/powerpoint/2010/main" val="24536772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675</TotalTime>
  <Words>1406</Words>
  <Application>Microsoft Macintosh PowerPoint</Application>
  <PresentationFormat>Personalizado</PresentationFormat>
  <Paragraphs>108</Paragraphs>
  <Slides>13</Slides>
  <Notes>12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Tio</vt:lpstr>
      <vt:lpstr>ALMA Common Software Basic Track</vt:lpstr>
      <vt:lpstr>Container/Component</vt:lpstr>
      <vt:lpstr>Component</vt:lpstr>
      <vt:lpstr>Container</vt:lpstr>
      <vt:lpstr>Container/Component Interfaces</vt:lpstr>
      <vt:lpstr>Tight versus Porous Containers</vt:lpstr>
      <vt:lpstr>Component Offshoots</vt:lpstr>
      <vt:lpstr>Interactions: component activation and retrieval</vt:lpstr>
      <vt:lpstr>Interactions: component activation and retrieval</vt:lpstr>
      <vt:lpstr>Interactions: component activation and retrieval</vt:lpstr>
      <vt:lpstr>Interactions: client’s view</vt:lpstr>
      <vt:lpstr>Interactions: client’s view</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Web-based Dashboard for the High-level Monitoring of ALMA</dc:title>
  <dc:creator>Jorge Ibsen</dc:creator>
  <cp:lastModifiedBy>Maccarena Gonzalez</cp:lastModifiedBy>
  <cp:revision>65</cp:revision>
  <cp:lastPrinted>2014-06-23T18:09:53Z</cp:lastPrinted>
  <dcterms:created xsi:type="dcterms:W3CDTF">2014-06-22T04:04:53Z</dcterms:created>
  <dcterms:modified xsi:type="dcterms:W3CDTF">2014-10-02T12:24:35Z</dcterms:modified>
</cp:coreProperties>
</file>