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7"/>
  </p:notesMasterIdLst>
  <p:sldIdLst>
    <p:sldId id="259" r:id="rId2"/>
    <p:sldId id="349" r:id="rId3"/>
    <p:sldId id="315" r:id="rId4"/>
    <p:sldId id="334" r:id="rId5"/>
    <p:sldId id="317" r:id="rId6"/>
    <p:sldId id="341" r:id="rId7"/>
    <p:sldId id="337" r:id="rId8"/>
    <p:sldId id="342" r:id="rId9"/>
    <p:sldId id="343" r:id="rId10"/>
    <p:sldId id="344" r:id="rId11"/>
    <p:sldId id="346" r:id="rId12"/>
    <p:sldId id="350" r:id="rId13"/>
    <p:sldId id="347" r:id="rId14"/>
    <p:sldId id="348" r:id="rId15"/>
    <p:sldId id="258" r:id="rId16"/>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snapToGrid="0" snapToObjects="1">
      <p:cViewPr varScale="1">
        <p:scale>
          <a:sx n="56" d="100"/>
          <a:sy n="56" d="100"/>
        </p:scale>
        <p:origin x="-1552" y="-136"/>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9/7/14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eso.org/projects/alma/develop/acs/Releases/ACS_3_1/Docs/ARCUSErrorHandling.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 Event Browser is a generic client for the Notification Channel.</a:t>
            </a:r>
          </a:p>
          <a:p>
            <a:endParaRPr lang="en-US" dirty="0" smtClean="0">
              <a:latin typeface="Times New Roman" charset="0"/>
            </a:endParaRPr>
          </a:p>
          <a:p>
            <a:r>
              <a:rPr lang="en-US" dirty="0" smtClean="0">
                <a:latin typeface="Times New Roman" charset="0"/>
              </a:rPr>
              <a:t>It is capable of subscribing to any publisher and display any kind of event published on the Notification Channel.</a:t>
            </a:r>
          </a:p>
          <a:p>
            <a:endParaRPr lang="en-US" dirty="0" smtClean="0">
              <a:latin typeface="Times New Roman" charset="0"/>
            </a:endParaRPr>
          </a:p>
          <a:p>
            <a:r>
              <a:rPr lang="en-US" dirty="0" smtClean="0">
                <a:latin typeface="Times New Roman" charset="0"/>
              </a:rPr>
              <a:t>It is therefore an extremely valuable debugging tool.</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r>
              <a:rPr lang="en-US" dirty="0" smtClean="0">
                <a:latin typeface="Times New Roman" charset="0"/>
              </a:rPr>
              <a:t>The ACS Configuration Database addresses the problems related to defining, accessing and maintaining the</a:t>
            </a:r>
          </a:p>
          <a:p>
            <a:pPr lvl="1"/>
            <a:r>
              <a:rPr lang="en-US" dirty="0" smtClean="0">
                <a:latin typeface="Times New Roman" charset="0"/>
              </a:rPr>
              <a:t>configuration of a system based on ACS. </a:t>
            </a:r>
          </a:p>
          <a:p>
            <a:pPr lvl="1"/>
            <a:endParaRPr lang="en-US" dirty="0" smtClean="0">
              <a:latin typeface="Times New Roman" charset="0"/>
            </a:endParaRPr>
          </a:p>
          <a:p>
            <a:pPr lvl="1"/>
            <a:r>
              <a:rPr lang="en-US" dirty="0" smtClean="0">
                <a:latin typeface="Times New Roman" charset="0"/>
              </a:rPr>
              <a:t>Typically, Components in the system have an associated set of configuration parameters.</a:t>
            </a:r>
          </a:p>
          <a:p>
            <a:pPr lvl="1"/>
            <a:r>
              <a:rPr lang="en-US" dirty="0" smtClean="0">
                <a:latin typeface="Times New Roman" charset="0"/>
              </a:rPr>
              <a:t>For example, Components representing devices need to define device characteristics, calibration parameters or limit values.</a:t>
            </a:r>
          </a:p>
          <a:p>
            <a:pPr lvl="1"/>
            <a:r>
              <a:rPr lang="en-US" dirty="0" smtClean="0">
                <a:latin typeface="Times New Roman" charset="0"/>
              </a:rPr>
              <a:t>If we consider for example the Component representing a motor we normally need to be able to configure information like the brand, the serial number, the limit positions and so on.</a:t>
            </a:r>
          </a:p>
          <a:p>
            <a:pPr lvl="1"/>
            <a:endParaRPr lang="en-US" dirty="0" smtClean="0">
              <a:latin typeface="Times New Roman" charset="0"/>
            </a:endParaRPr>
          </a:p>
          <a:p>
            <a:pPr lvl="1"/>
            <a:r>
              <a:rPr lang="en-US" dirty="0" smtClean="0">
                <a:latin typeface="Times New Roman" charset="0"/>
              </a:rPr>
              <a:t>There is clearly no point in hard coding this information in the code, because devices are replaced and recalibrated.</a:t>
            </a:r>
          </a:p>
          <a:p>
            <a:pPr lvl="1"/>
            <a:endParaRPr lang="en-US" dirty="0" smtClean="0">
              <a:latin typeface="Times New Roman" charset="0"/>
            </a:endParaRPr>
          </a:p>
          <a:p>
            <a:pPr lvl="1"/>
            <a:r>
              <a:rPr lang="en-US" dirty="0" smtClean="0">
                <a:latin typeface="Times New Roman" charset="0"/>
              </a:rPr>
              <a:t>We need to put the configuration in a persistent store, keep it under configuration control and be able to read it whenever</a:t>
            </a:r>
          </a:p>
          <a:p>
            <a:pPr lvl="1"/>
            <a:r>
              <a:rPr lang="en-US" dirty="0" smtClean="0">
                <a:latin typeface="Times New Roman" charset="0"/>
              </a:rPr>
              <a:t>the Component needs it, for example at startup or initialization time. </a:t>
            </a:r>
          </a:p>
          <a:p>
            <a:pPr lvl="1"/>
            <a:endParaRPr lang="en-US" dirty="0" smtClean="0">
              <a:latin typeface="Times New Roman" charset="0"/>
            </a:endParaRPr>
          </a:p>
          <a:p>
            <a:pPr lvl="1"/>
            <a:r>
              <a:rPr lang="en-US" dirty="0" smtClean="0">
                <a:latin typeface="Times New Roman" charset="0"/>
              </a:rPr>
              <a:t>The information that needs to be stored in this Configuration Database includes the </a:t>
            </a:r>
            <a:r>
              <a:rPr lang="en-US" i="1" dirty="0" smtClean="0">
                <a:latin typeface="Times New Roman" charset="0"/>
              </a:rPr>
              <a:t>structure and deployment  </a:t>
            </a:r>
            <a:r>
              <a:rPr lang="en-US" dirty="0" smtClean="0">
                <a:latin typeface="Times New Roman" charset="0"/>
              </a:rPr>
              <a:t>of the system, i.e. which Components are part of the system and their inter-relationships. For what concerns system deployment, looking at the CDB only you should be able to see how the Components are distributed among the Containers and on what hosts the Containers are running.</a:t>
            </a:r>
          </a:p>
          <a:p>
            <a:pPr lvl="1"/>
            <a:endParaRPr lang="en-US" dirty="0" smtClean="0">
              <a:latin typeface="Times New Roman" charset="0"/>
            </a:endParaRPr>
          </a:p>
          <a:p>
            <a:pPr lvl="1"/>
            <a:r>
              <a:rPr lang="en-US" dirty="0" smtClean="0">
                <a:latin typeface="Times New Roman" charset="0"/>
              </a:rPr>
              <a:t>For Components connected to HW, this would tell you as well what HW you are using and where it is located.</a:t>
            </a:r>
          </a:p>
          <a:p>
            <a:pPr lvl="1"/>
            <a:r>
              <a:rPr lang="en-US" dirty="0" smtClean="0">
                <a:latin typeface="Times New Roman" charset="0"/>
              </a:rPr>
              <a:t>Changing the CDB you can move Components around and distribute them in a different way in the system.</a:t>
            </a:r>
          </a:p>
        </p:txBody>
      </p:sp>
      <p:sp>
        <p:nvSpPr>
          <p:cNvPr id="4" name="Slide Number Placeholder 3"/>
          <p:cNvSpPr>
            <a:spLocks noGrp="1"/>
          </p:cNvSpPr>
          <p:nvPr>
            <p:ph type="sldNum" sz="quarter" idx="10"/>
          </p:nvPr>
        </p:nvSpPr>
        <p:spPr/>
        <p:txBody>
          <a:bodyPr/>
          <a:lstStyle/>
          <a:p>
            <a:fld id="{9B13F5B4-1C17-7F49-A8AD-541F23999276}" type="slidenum">
              <a:rPr lang="en-US" smtClean="0"/>
              <a:t>11</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Probably the most important element in an Alarm System is the operator</a:t>
            </a:r>
            <a:r>
              <a:rPr lang="ja-JP" altLang="en-US" dirty="0" smtClean="0">
                <a:latin typeface="Times New Roman" charset="0"/>
              </a:rPr>
              <a:t>’</a:t>
            </a:r>
            <a:r>
              <a:rPr lang="en-US" dirty="0" smtClean="0">
                <a:latin typeface="Times New Roman" charset="0"/>
              </a:rPr>
              <a:t>s console.</a:t>
            </a:r>
          </a:p>
          <a:p>
            <a:endParaRPr lang="en-US" dirty="0" smtClean="0">
              <a:latin typeface="Times New Roman" charset="0"/>
            </a:endParaRPr>
          </a:p>
          <a:p>
            <a:r>
              <a:rPr lang="en-US" dirty="0" smtClean="0">
                <a:latin typeface="Times New Roman" charset="0"/>
              </a:rPr>
              <a:t>This graphical user interface shall enable the operators to quickly and efficiently analyze the fault states occurring to identify the ultimate cause and take appropriate actions.</a:t>
            </a:r>
          </a:p>
          <a:p>
            <a:endParaRPr lang="en-US" dirty="0" smtClean="0">
              <a:latin typeface="Times New Roman" charset="0"/>
            </a:endParaRPr>
          </a:p>
          <a:p>
            <a:r>
              <a:rPr lang="en-US" dirty="0" smtClean="0">
                <a:latin typeface="Times New Roman" charset="0"/>
              </a:rPr>
              <a:t>It is therefore necessary to allow a large degree of configurability and good filtering capabilities.</a:t>
            </a:r>
          </a:p>
          <a:p>
            <a:endParaRPr lang="en-US" dirty="0" smtClean="0">
              <a:latin typeface="Times New Roman" charset="0"/>
            </a:endParaRPr>
          </a:p>
          <a:p>
            <a:r>
              <a:rPr lang="en-US" dirty="0" smtClean="0">
                <a:latin typeface="Times New Roman" charset="0"/>
              </a:rPr>
              <a:t>The development of such a GUI is very expensive and therefore the possibility of sharing one implementation across different projects is very appealing.</a:t>
            </a:r>
          </a:p>
          <a:p>
            <a:endParaRPr lang="en-US" dirty="0" smtClean="0">
              <a:latin typeface="Times New Roman" charset="0"/>
            </a:endParaRPr>
          </a:p>
          <a:p>
            <a:r>
              <a:rPr lang="en-US" dirty="0" smtClean="0">
                <a:latin typeface="Times New Roman" charset="0"/>
              </a:rPr>
              <a:t>Whenever the alarm </a:t>
            </a:r>
            <a:r>
              <a:rPr lang="en-US" dirty="0" err="1" smtClean="0">
                <a:latin typeface="Times New Roman" charset="0"/>
              </a:rPr>
              <a:t>consol</a:t>
            </a:r>
            <a:r>
              <a:rPr lang="en-US" dirty="0" smtClean="0">
                <a:latin typeface="Times New Roman" charset="0"/>
              </a:rPr>
              <a:t> receives an alarm, it shows a line in the table with the label N that means </a:t>
            </a:r>
            <a:r>
              <a:rPr lang="ja-JP" altLang="en-US" dirty="0" smtClean="0">
                <a:latin typeface="Times New Roman" charset="0"/>
              </a:rPr>
              <a:t>“</a:t>
            </a:r>
            <a:r>
              <a:rPr lang="en-US" dirty="0" smtClean="0">
                <a:latin typeface="Times New Roman" charset="0"/>
              </a:rPr>
              <a:t>new</a:t>
            </a:r>
            <a:r>
              <a:rPr lang="ja-JP" altLang="en-US" dirty="0" smtClean="0">
                <a:latin typeface="Times New Roman" charset="0"/>
              </a:rPr>
              <a:t>”</a:t>
            </a:r>
            <a:r>
              <a:rPr lang="en-US" dirty="0" smtClean="0">
                <a:latin typeface="Times New Roman" charset="0"/>
              </a:rPr>
              <a:t>. When the operator presses the mouse button over the alarm, the N changes to the date when the alarm was issued by the source.  If an active alarm becomes terminate, its entry remains in the main panel until the operator explicitly acknowledges the alarm by adding a comment. </a:t>
            </a:r>
          </a:p>
        </p:txBody>
      </p:sp>
      <p:sp>
        <p:nvSpPr>
          <p:cNvPr id="4" name="Slide Number Placeholder 3"/>
          <p:cNvSpPr>
            <a:spLocks noGrp="1"/>
          </p:cNvSpPr>
          <p:nvPr>
            <p:ph type="sldNum" sz="quarter" idx="10"/>
          </p:nvPr>
        </p:nvSpPr>
        <p:spPr/>
        <p:txBody>
          <a:bodyPr/>
          <a:lstStyle/>
          <a:p>
            <a:fld id="{9B13F5B4-1C17-7F49-A8AD-541F23999276}" type="slidenum">
              <a:rPr lang="en-US" smtClean="0"/>
              <a:t>12</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Tx/>
              <a:buChar char="•"/>
            </a:pPr>
            <a:r>
              <a:rPr lang="en-GB" dirty="0" smtClean="0">
                <a:latin typeface="Times New Roman" charset="0"/>
              </a:rPr>
              <a:t> Developing distributed code is intrinsically more difficult, even if a middleware less powerful than CORBA would be used. The container can shield off some of this complexity.</a:t>
            </a:r>
          </a:p>
          <a:p>
            <a:pPr>
              <a:buFontTx/>
              <a:buChar char="•"/>
            </a:pPr>
            <a:r>
              <a:rPr lang="en-GB" dirty="0" smtClean="0">
                <a:latin typeface="Times New Roman" charset="0"/>
              </a:rPr>
              <a:t> Technical aspects shielded by container could be </a:t>
            </a:r>
          </a:p>
          <a:p>
            <a:pPr lvl="1">
              <a:buFontTx/>
              <a:buChar char="•"/>
            </a:pPr>
            <a:r>
              <a:rPr lang="en-GB" dirty="0" smtClean="0">
                <a:latin typeface="Times New Roman" charset="0"/>
              </a:rPr>
              <a:t> multi-level call tracing from user action to remote services</a:t>
            </a:r>
          </a:p>
          <a:p>
            <a:pPr lvl="1">
              <a:buFontTx/>
              <a:buChar char="•"/>
            </a:pPr>
            <a:r>
              <a:rPr lang="en-GB" dirty="0" smtClean="0">
                <a:latin typeface="Times New Roman" charset="0"/>
              </a:rPr>
              <a:t> security checks</a:t>
            </a:r>
          </a:p>
          <a:p>
            <a:pPr lvl="1">
              <a:buFontTx/>
              <a:buChar char="•"/>
            </a:pPr>
            <a:r>
              <a:rPr lang="en-GB" dirty="0" smtClean="0">
                <a:latin typeface="Times New Roman" charset="0"/>
              </a:rPr>
              <a:t> support for other communication mechanisms (e.g. web services)</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80000"/>
              </a:lnSpc>
            </a:pPr>
            <a:r>
              <a:rPr lang="en-US" sz="1200" dirty="0" smtClean="0">
                <a:latin typeface="Times New Roman" charset="0"/>
              </a:rPr>
              <a:t>The functional entities collaborating in an ACS application are the Components.</a:t>
            </a:r>
          </a:p>
          <a:p>
            <a:pPr>
              <a:lnSpc>
                <a:spcPct val="80000"/>
              </a:lnSpc>
            </a:pPr>
            <a:r>
              <a:rPr lang="en-US" sz="1200" dirty="0" smtClean="0">
                <a:latin typeface="Times New Roman" charset="0"/>
              </a:rPr>
              <a:t>The interaction between components is based on the IDL interfaces and/or on the notification channel.</a:t>
            </a:r>
          </a:p>
          <a:p>
            <a:pPr>
              <a:lnSpc>
                <a:spcPct val="80000"/>
              </a:lnSpc>
            </a:pPr>
            <a:r>
              <a:rPr lang="en-US" sz="1200" dirty="0" smtClean="0">
                <a:latin typeface="Times New Roman" charset="0"/>
              </a:rPr>
              <a:t>No client is ever aware of the actual implementation of a component it interacts with.</a:t>
            </a:r>
          </a:p>
          <a:p>
            <a:pPr>
              <a:lnSpc>
                <a:spcPct val="80000"/>
              </a:lnSpc>
            </a:pPr>
            <a:r>
              <a:rPr lang="en-US" sz="1200" dirty="0" smtClean="0">
                <a:latin typeface="Times New Roman" charset="0"/>
              </a:rPr>
              <a:t>There are very good reasons to be able to simulate a complete component:</a:t>
            </a:r>
          </a:p>
          <a:p>
            <a:pPr>
              <a:lnSpc>
                <a:spcPct val="80000"/>
              </a:lnSpc>
              <a:buFontTx/>
              <a:buChar char="•"/>
            </a:pPr>
            <a:r>
              <a:rPr lang="en-US" sz="1200" dirty="0" smtClean="0">
                <a:latin typeface="Times New Roman" charset="0"/>
              </a:rPr>
              <a:t>In a distributed development the code base cannot be all the time synchronized. Therefore a subsystem team can desire to have a stable simulation of components developed by other subsystems. </a:t>
            </a:r>
          </a:p>
          <a:p>
            <a:pPr>
              <a:lnSpc>
                <a:spcPct val="80000"/>
              </a:lnSpc>
              <a:buFontTx/>
              <a:buChar char="•"/>
            </a:pPr>
            <a:r>
              <a:rPr lang="en-US" sz="1200" dirty="0" smtClean="0">
                <a:latin typeface="Times New Roman" charset="0"/>
              </a:rPr>
              <a:t>At any intermediate time between releases, some pieces of code contributed by the various subsystems are only partially implemented. Another subsystem might need functionality that is not available yet.</a:t>
            </a:r>
          </a:p>
          <a:p>
            <a:pPr>
              <a:lnSpc>
                <a:spcPct val="80000"/>
              </a:lnSpc>
              <a:buFontTx/>
              <a:buChar char="•"/>
            </a:pPr>
            <a:r>
              <a:rPr lang="en-US" sz="1200" dirty="0" smtClean="0">
                <a:latin typeface="Times New Roman" charset="0"/>
              </a:rPr>
              <a:t>It also happens that the intermediate code does not perform according to specifications. This might confuse the developer of a subsystem using it. When running tests or when implementing modular regression tests, who is at fault in case of problems?</a:t>
            </a:r>
          </a:p>
          <a:p>
            <a:pPr>
              <a:lnSpc>
                <a:spcPct val="80000"/>
              </a:lnSpc>
            </a:pPr>
            <a:r>
              <a:rPr lang="en-US" sz="1200" dirty="0" smtClean="0">
                <a:latin typeface="Times New Roman" charset="0"/>
              </a:rPr>
              <a:t>It is therefore very difficult to get the integrated (but partial) system working. </a:t>
            </a:r>
          </a:p>
          <a:p>
            <a:pPr>
              <a:lnSpc>
                <a:spcPct val="80000"/>
              </a:lnSpc>
            </a:pPr>
            <a:r>
              <a:rPr lang="en-US" sz="1200" dirty="0" smtClean="0">
                <a:latin typeface="Times New Roman" charset="0"/>
              </a:rPr>
              <a:t>It is also very difficult to identify the subsystems responsible for bugs and work around them to proceed with the integration tests.</a:t>
            </a:r>
          </a:p>
          <a:p>
            <a:pPr>
              <a:lnSpc>
                <a:spcPct val="80000"/>
              </a:lnSpc>
            </a:pPr>
            <a:r>
              <a:rPr lang="en-US" sz="1200" dirty="0" smtClean="0">
                <a:latin typeface="Times New Roman" charset="0"/>
              </a:rPr>
              <a:t>It is therefore much quicker to get the complete system exercised if the capability to fake the missing software functionality is available.</a:t>
            </a:r>
          </a:p>
          <a:p>
            <a:pPr>
              <a:lnSpc>
                <a:spcPct val="80000"/>
              </a:lnSpc>
            </a:pPr>
            <a:r>
              <a:rPr lang="en-US" sz="1200" dirty="0" smtClean="0">
                <a:latin typeface="Times New Roman" charset="0"/>
              </a:rPr>
              <a:t>If possible, modular regression tests should only rely on internal code and simulation for external Components.</a:t>
            </a:r>
          </a:p>
          <a:p>
            <a:pPr>
              <a:lnSpc>
                <a:spcPct val="80000"/>
              </a:lnSpc>
            </a:pPr>
            <a:r>
              <a:rPr lang="en-US" sz="1200" dirty="0" smtClean="0">
                <a:latin typeface="Times New Roman" charset="0"/>
              </a:rPr>
              <a:t>Due to the fact that only IDL interfaces can be seen by clients of Components and not the actual implementations, the most effective means of simulation for ALMA is at the Component level. That is, it should be possible to specify to the Container that the implementation for a given Component is a simulated Component factory. Also, because of the very nature of IDL interfaces, clients using the Component will never know they are not using the real one or a surrogate. Component implementations are hot-swappable within the ACS framework.</a:t>
            </a:r>
          </a:p>
          <a:p>
            <a:pPr>
              <a:lnSpc>
                <a:spcPct val="80000"/>
              </a:lnSpc>
            </a:pPr>
            <a:r>
              <a:rPr lang="en-US" sz="1200" dirty="0" smtClean="0">
                <a:latin typeface="Times New Roman" charset="0"/>
              </a:rPr>
              <a:t>The ACS Component simulator allows developers to configure the behavior of simulated Components in four different ways – completely self-implementing components, configuration files found in the ACS CDB, a GUI, and an API. </a:t>
            </a:r>
          </a:p>
          <a:p>
            <a:pPr>
              <a:lnSpc>
                <a:spcPct val="80000"/>
              </a:lnSpc>
            </a:pPr>
            <a:r>
              <a:rPr lang="en-US" sz="1200" dirty="0" smtClean="0">
                <a:latin typeface="Times New Roman" charset="0"/>
              </a:rPr>
              <a:t>The ACS Component Simulator has the following characteristics:</a:t>
            </a:r>
          </a:p>
          <a:p>
            <a:pPr>
              <a:lnSpc>
                <a:spcPct val="80000"/>
              </a:lnSpc>
            </a:pPr>
            <a:r>
              <a:rPr lang="en-US" sz="1200" dirty="0" smtClean="0">
                <a:latin typeface="Times New Roman" charset="0"/>
              </a:rPr>
              <a:t>• It is implemented in Python</a:t>
            </a:r>
          </a:p>
          <a:p>
            <a:pPr>
              <a:lnSpc>
                <a:spcPct val="80000"/>
              </a:lnSpc>
              <a:buFontTx/>
              <a:buChar char="•"/>
            </a:pPr>
            <a:r>
              <a:rPr lang="en-US" sz="1200" dirty="0" smtClean="0">
                <a:latin typeface="Times New Roman" charset="0"/>
              </a:rPr>
              <a:t>Uses the CORBA IDL Interface Repository (IFR), a CORBA service which stores and retrieves IDL, it is possible to accurately create method return values for the developer without their input.</a:t>
            </a:r>
          </a:p>
          <a:p>
            <a:pPr>
              <a:lnSpc>
                <a:spcPct val="80000"/>
              </a:lnSpc>
              <a:buFontTx/>
              <a:buChar char="•"/>
            </a:pPr>
            <a:r>
              <a:rPr lang="en-US" sz="1200" dirty="0" smtClean="0">
                <a:latin typeface="Times New Roman" charset="0"/>
              </a:rPr>
              <a:t>Can be executed from an interactive Python session. This implies that the developer can swap out entire method/attribute implementations with ease.</a:t>
            </a:r>
          </a:p>
          <a:p>
            <a:pPr>
              <a:lnSpc>
                <a:spcPct val="80000"/>
              </a:lnSpc>
              <a:buFontTx/>
              <a:buChar char="•"/>
            </a:pPr>
            <a:r>
              <a:rPr lang="en-US" sz="1200" dirty="0" smtClean="0">
                <a:latin typeface="Times New Roman" charset="0"/>
              </a:rPr>
              <a:t>Instead of simulating components at the interface level where all component instances of a given IDL type behave identically, we simulate the named component at instance level. This means that each simulated component of a given type can be configured to behave uniquely.</a:t>
            </a:r>
          </a:p>
          <a:p>
            <a:pPr>
              <a:lnSpc>
                <a:spcPct val="80000"/>
              </a:lnSpc>
              <a:buFontTx/>
              <a:buChar char="•"/>
            </a:pPr>
            <a:r>
              <a:rPr lang="en-US" sz="1200" dirty="0" smtClean="0">
                <a:latin typeface="Times New Roman" charset="0"/>
              </a:rPr>
              <a:t>Using native Python methods, it is possible to dynamically create the implementation of any IDL interface.</a:t>
            </a:r>
          </a:p>
          <a:p>
            <a:pPr>
              <a:lnSpc>
                <a:spcPct val="80000"/>
              </a:lnSpc>
              <a:buFontTx/>
              <a:buChar char="•"/>
            </a:pPr>
            <a:r>
              <a:rPr lang="en-US" sz="1200" dirty="0" smtClean="0">
                <a:latin typeface="Times New Roman" charset="0"/>
              </a:rPr>
              <a:t>Using native Python methods, it</a:t>
            </a:r>
            <a:r>
              <a:rPr lang="ja-JP" altLang="en-US" sz="1200" dirty="0" smtClean="0">
                <a:latin typeface="Times New Roman" charset="0"/>
              </a:rPr>
              <a:t>’</a:t>
            </a:r>
            <a:r>
              <a:rPr lang="en-US" sz="1200" dirty="0" smtClean="0">
                <a:latin typeface="Times New Roman" charset="0"/>
              </a:rPr>
              <a:t>s possible to read method/attribute return values in the form of XML strings from the ACS CDB.</a:t>
            </a:r>
          </a:p>
        </p:txBody>
      </p:sp>
      <p:sp>
        <p:nvSpPr>
          <p:cNvPr id="4" name="Slide Number Placeholder 3"/>
          <p:cNvSpPr>
            <a:spLocks noGrp="1"/>
          </p:cNvSpPr>
          <p:nvPr>
            <p:ph type="sldNum" sz="quarter" idx="10"/>
          </p:nvPr>
        </p:nvSpPr>
        <p:spPr/>
        <p:txBody>
          <a:bodyPr/>
          <a:lstStyle/>
          <a:p>
            <a:fld id="{9B13F5B4-1C17-7F49-A8AD-541F23999276}" type="slidenum">
              <a:rPr lang="en-US" smtClean="0"/>
              <a:t>14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Times New Roman" charset="0"/>
              </a:rPr>
              <a:t>Until now we have defined an infrastructure to build distributed applications.</a:t>
            </a:r>
          </a:p>
          <a:p>
            <a:r>
              <a:rPr lang="en-US" dirty="0" smtClean="0">
                <a:latin typeface="Times New Roman" charset="0"/>
              </a:rPr>
              <a:t>We can define interfaces, implement Components, deploy them on Containers and have them interact with each other.</a:t>
            </a:r>
          </a:p>
          <a:p>
            <a:endParaRPr lang="en-US" dirty="0" smtClean="0">
              <a:latin typeface="Times New Roman" charset="0"/>
            </a:endParaRPr>
          </a:p>
          <a:p>
            <a:r>
              <a:rPr lang="en-US" dirty="0" smtClean="0">
                <a:latin typeface="Times New Roman" charset="0"/>
              </a:rPr>
              <a:t>But there are also a number of very important general services that almost every application will need and that are essential to allow integrating the different parts of a system, in particular if they are going to be developed by different teams.</a:t>
            </a:r>
          </a:p>
          <a:p>
            <a:r>
              <a:rPr lang="en-US" dirty="0" smtClean="0">
                <a:latin typeface="Times New Roman" charset="0"/>
              </a:rPr>
              <a:t>In the E-ELT studies we have identified 5 Core Integration Infrastructure services:</a:t>
            </a:r>
          </a:p>
          <a:p>
            <a:pPr>
              <a:buFontTx/>
              <a:buChar char="•"/>
            </a:pPr>
            <a:r>
              <a:rPr lang="en-US" dirty="0" smtClean="0">
                <a:latin typeface="Times New Roman" charset="0"/>
              </a:rPr>
              <a:t>A messaging system (request/response and publisher/subscriber)</a:t>
            </a:r>
          </a:p>
          <a:p>
            <a:pPr>
              <a:buFontTx/>
              <a:buChar char="•"/>
            </a:pPr>
            <a:r>
              <a:rPr lang="en-US" dirty="0" smtClean="0">
                <a:latin typeface="Times New Roman" charset="0"/>
              </a:rPr>
              <a:t>A centralized logging system</a:t>
            </a:r>
          </a:p>
          <a:p>
            <a:pPr>
              <a:buFontTx/>
              <a:buChar char="•"/>
            </a:pPr>
            <a:r>
              <a:rPr lang="en-US" dirty="0" smtClean="0">
                <a:latin typeface="Times New Roman" charset="0"/>
              </a:rPr>
              <a:t>An error system capable of propagate errors/exceptions across the network</a:t>
            </a:r>
          </a:p>
          <a:p>
            <a:pPr>
              <a:buFontTx/>
              <a:buChar char="•"/>
            </a:pPr>
            <a:r>
              <a:rPr lang="en-US" dirty="0" smtClean="0">
                <a:latin typeface="Times New Roman" charset="0"/>
              </a:rPr>
              <a:t>A distributed alarm system</a:t>
            </a:r>
          </a:p>
          <a:p>
            <a:pPr>
              <a:buFontTx/>
              <a:buChar char="•"/>
            </a:pPr>
            <a:r>
              <a:rPr lang="en-US" dirty="0" smtClean="0">
                <a:latin typeface="Times New Roman" charset="0"/>
              </a:rPr>
              <a:t>A configuration system</a:t>
            </a:r>
          </a:p>
          <a:p>
            <a:pPr>
              <a:buFontTx/>
              <a:buChar char="•"/>
            </a:pPr>
            <a:endParaRPr lang="en-US" dirty="0" smtClean="0">
              <a:latin typeface="Times New Roman" charset="0"/>
            </a:endParaRPr>
          </a:p>
          <a:p>
            <a:r>
              <a:rPr lang="en-US" dirty="0" smtClean="0">
                <a:latin typeface="Times New Roman" charset="0"/>
              </a:rPr>
              <a:t>ACS implements all these services, plus some additional ones that we think are very important for our application domain.</a:t>
            </a:r>
          </a:p>
          <a:p>
            <a:r>
              <a:rPr lang="en-US" dirty="0" smtClean="0">
                <a:latin typeface="Times New Roman" charset="0"/>
              </a:rPr>
              <a:t>Whenever possible we have based our implementation on an existing equivalent (CORBA) service. Our work has been in this case to identify and implement on top of the standard services the design patterns most interesting for the development of our applications.</a:t>
            </a:r>
          </a:p>
          <a:p>
            <a:r>
              <a:rPr lang="en-US" dirty="0" smtClean="0">
                <a:latin typeface="Times New Roman" charset="0"/>
              </a:rPr>
              <a:t>In this way we want to make as easy as possible the access to the services for the functional application developer.</a:t>
            </a:r>
          </a:p>
          <a:p>
            <a:endParaRPr lang="en-US" dirty="0" smtClean="0">
              <a:latin typeface="Times New Roman" charset="0"/>
            </a:endParaRPr>
          </a:p>
          <a:p>
            <a:r>
              <a:rPr lang="en-US" dirty="0" smtClean="0">
                <a:latin typeface="Times New Roman" charset="0"/>
              </a:rPr>
              <a:t>New services or new ways of using already integrated services can be added whenever their need becomes apparent.</a:t>
            </a:r>
          </a:p>
          <a:p>
            <a:endParaRPr lang="en-US" dirty="0" smtClean="0">
              <a:latin typeface="Times New Roman" charset="0"/>
            </a:endParaRPr>
          </a:p>
          <a:p>
            <a:r>
              <a:rPr lang="en-US" dirty="0" smtClean="0">
                <a:latin typeface="Times New Roman" charset="0"/>
              </a:rPr>
              <a:t>It is also very important to notice that many services are defined in CORBA in order to warranty vendor interoperability, so that we can easily replace the underlying implementation.</a:t>
            </a: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latin typeface="Times New Roman" charset="0"/>
              </a:rPr>
              <a:t>The messaging system is the core functionality that enables the communication between system Components.</a:t>
            </a:r>
          </a:p>
          <a:p>
            <a:r>
              <a:rPr lang="en-GB" dirty="0" smtClean="0">
                <a:latin typeface="Times New Roman" charset="0"/>
              </a:rPr>
              <a:t>It  must support both the publish-subscribe and request-response message patterns. </a:t>
            </a:r>
          </a:p>
          <a:p>
            <a:r>
              <a:rPr lang="en-GB" dirty="0" smtClean="0">
                <a:latin typeface="Times New Roman" charset="0"/>
              </a:rPr>
              <a:t>These functions are available to external users via an API developed as part of the Core Integration Framework. Every effort should be made to ensure that the API encapsulates the underlying communications technology.</a:t>
            </a:r>
            <a:endParaRPr lang="en-US" dirty="0" smtClean="0">
              <a:latin typeface="Times New Roman" charset="0"/>
            </a:endParaRPr>
          </a:p>
          <a:p>
            <a:r>
              <a:rPr lang="en-GB" dirty="0" smtClean="0">
                <a:latin typeface="Times New Roman" charset="0"/>
              </a:rPr>
              <a:t>To promote a loosely-coupled distributed system, and hence aid future maintainability, anonymous publish/subscribe data transfer is seen as a key need for the messaging system. In this situation, components publishing data have no knowledge of who is going to use the published data and subscribers have no knowledge of who published the data comes from. </a:t>
            </a:r>
          </a:p>
          <a:p>
            <a:r>
              <a:rPr lang="en-GB" dirty="0" smtClean="0">
                <a:latin typeface="Times New Roman" charset="0"/>
              </a:rPr>
              <a:t>In ACS, CORBA naturally provides the request-response implementation, just by calling CORBA methods.</a:t>
            </a:r>
          </a:p>
          <a:p>
            <a:r>
              <a:rPr lang="en-GB" dirty="0" smtClean="0">
                <a:latin typeface="Times New Roman" charset="0"/>
              </a:rPr>
              <a:t>Publisher/subscriber is instead now provided by the CORBA Notify Service.</a:t>
            </a:r>
          </a:p>
          <a:p>
            <a:r>
              <a:rPr lang="en-GB" dirty="0" smtClean="0">
                <a:latin typeface="Times New Roman" charset="0"/>
              </a:rPr>
              <a:t>On the other hand, DDS seems a very promising replacement, with several advantages.</a:t>
            </a:r>
          </a:p>
          <a:p>
            <a:r>
              <a:rPr lang="en-GB" dirty="0" smtClean="0">
                <a:latin typeface="Times New Roman" charset="0"/>
              </a:rPr>
              <a:t>We have therefore developed in the last years several prototypes and benchmarks to evaluate replacing CORBA Notify with DDS.</a:t>
            </a:r>
          </a:p>
          <a:p>
            <a:r>
              <a:rPr lang="en-GB" dirty="0" smtClean="0">
                <a:latin typeface="Times New Roman" charset="0"/>
              </a:rPr>
              <a:t>The requirements of the ALMA are currently satisfied by the CORBA Notify and therefore ALMA (in the critical commissioning phase) has no interest in replacing the core publisher/subscriber mechanism.</a:t>
            </a:r>
          </a:p>
          <a:p>
            <a:r>
              <a:rPr lang="en-GB" dirty="0" smtClean="0">
                <a:latin typeface="Times New Roman" charset="0"/>
              </a:rPr>
              <a:t>But this is very interesting for new projects and we are therefore working on integrating the DDS prototypes in the core ACS distribution as a replacement for the Notify Service.</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charset="0"/>
              </a:rPr>
              <a:t>The </a:t>
            </a:r>
            <a:r>
              <a:rPr lang="en-US" sz="1200" b="1" dirty="0" smtClean="0">
                <a:latin typeface="Times New Roman" charset="0"/>
              </a:rPr>
              <a:t>Object Explorer (OE):</a:t>
            </a:r>
          </a:p>
          <a:p>
            <a:pPr>
              <a:buFontTx/>
              <a:buChar char="•"/>
            </a:pPr>
            <a:r>
              <a:rPr lang="en-US" sz="1200" dirty="0" smtClean="0">
                <a:latin typeface="Times New Roman" charset="0"/>
              </a:rPr>
              <a:t> Is a generic tool used for low-level inspection of Components in ACS. It can be used as a debugging or testing tool by the developers and maintainers of a system.</a:t>
            </a:r>
          </a:p>
          <a:p>
            <a:pPr>
              <a:buFontTx/>
              <a:buChar char="•"/>
            </a:pPr>
            <a:r>
              <a:rPr lang="en-US" sz="1200" dirty="0" smtClean="0">
                <a:latin typeface="Times New Roman" charset="0"/>
              </a:rPr>
              <a:t> Allows to interact with any Component or, more in general, any object whose reference can be retrieved from the Manager and whose IDL interface can be retrieved from the Interface Repository.</a:t>
            </a:r>
            <a:endParaRPr lang="en-US" sz="1200"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 Event Browser is a generic client for the Notification Channel.</a:t>
            </a:r>
          </a:p>
          <a:p>
            <a:endParaRPr lang="en-US" dirty="0" smtClean="0">
              <a:latin typeface="Times New Roman" charset="0"/>
            </a:endParaRPr>
          </a:p>
          <a:p>
            <a:r>
              <a:rPr lang="en-US" dirty="0" smtClean="0">
                <a:latin typeface="Times New Roman" charset="0"/>
              </a:rPr>
              <a:t>It is capable of subscribing to any publisher and display any kind of event published on the Notification Channel.</a:t>
            </a:r>
          </a:p>
          <a:p>
            <a:endParaRPr lang="en-US" dirty="0" smtClean="0">
              <a:latin typeface="Times New Roman" charset="0"/>
            </a:endParaRPr>
          </a:p>
          <a:p>
            <a:r>
              <a:rPr lang="en-US" dirty="0" smtClean="0">
                <a:latin typeface="Times New Roman" charset="0"/>
              </a:rPr>
              <a:t>It is therefore an extremely valuable debugging tool.</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 centralized logging system is the most essential service for the operation of a distributed system.</a:t>
            </a:r>
          </a:p>
          <a:p>
            <a:r>
              <a:rPr lang="en-US" dirty="0" smtClean="0">
                <a:latin typeface="Times New Roman" charset="0"/>
              </a:rPr>
              <a:t>It is also probably the most important debugging tool for a distributed and concurrent system.</a:t>
            </a:r>
          </a:p>
          <a:p>
            <a:r>
              <a:rPr lang="en-US" dirty="0" smtClean="0">
                <a:latin typeface="Times New Roman" charset="0"/>
              </a:rPr>
              <a:t>Using a source code debugger, it is in fact impossible to debug concurrent issues, because break points and function stepping heavily affect concurrency.</a:t>
            </a:r>
          </a:p>
          <a:p>
            <a:r>
              <a:rPr lang="en-US" dirty="0" smtClean="0">
                <a:latin typeface="Times New Roman" charset="0"/>
              </a:rPr>
              <a:t>The standard CORBA Logging Service provides a very powerful and scalable logging infrastructure.</a:t>
            </a:r>
          </a:p>
          <a:p>
            <a:r>
              <a:rPr lang="en-US" dirty="0" smtClean="0">
                <a:latin typeface="Times New Roman" charset="0"/>
              </a:rPr>
              <a:t>But this infrastructure is still too generic for our purpose.</a:t>
            </a:r>
          </a:p>
          <a:p>
            <a:r>
              <a:rPr lang="en-US" dirty="0" smtClean="0">
                <a:latin typeface="Times New Roman" charset="0"/>
              </a:rPr>
              <a:t>In particular it does not provide any guideline on how to structure the contents of the messages.</a:t>
            </a:r>
          </a:p>
          <a:p>
            <a:r>
              <a:rPr lang="en-US" dirty="0" smtClean="0">
                <a:latin typeface="Times New Roman" charset="0"/>
              </a:rPr>
              <a:t>In ACS we have therefore decided to structure messages using XML and we have defined an XML schema for the contents of logs.</a:t>
            </a:r>
          </a:p>
          <a:p>
            <a:endParaRPr lang="en-US" dirty="0" smtClean="0">
              <a:latin typeface="Times New Roman" charset="0"/>
            </a:endParaRPr>
          </a:p>
          <a:p>
            <a:r>
              <a:rPr lang="en-US" dirty="0" smtClean="0">
                <a:latin typeface="Times New Roman" charset="0"/>
              </a:rPr>
              <a:t>Then we have implemented wrapper APIs in the supported languages and a generic server for other clients that make trivial to use the logging system and generate messages properly formatted according to the schema.</a:t>
            </a:r>
          </a:p>
          <a:p>
            <a:r>
              <a:rPr lang="en-US" dirty="0" smtClean="0">
                <a:latin typeface="Times New Roman" charset="0"/>
              </a:rPr>
              <a:t>Doing this we have taken into account that Java has a native logging API and that therefore Java developers should have been very happy of being able to use this standard API.</a:t>
            </a:r>
          </a:p>
          <a:p>
            <a:endParaRPr lang="en-US" dirty="0" smtClean="0">
              <a:latin typeface="Times New Roman" charset="0"/>
            </a:endParaRPr>
          </a:p>
          <a:p>
            <a:r>
              <a:rPr lang="en-US" dirty="0" smtClean="0">
                <a:latin typeface="Times New Roman" charset="0"/>
              </a:rPr>
              <a:t>The driving forces in designing the ACS layer on top of the standard CORBA logging service have been:</a:t>
            </a:r>
          </a:p>
          <a:p>
            <a:pPr>
              <a:buFontTx/>
              <a:buChar char="•"/>
            </a:pPr>
            <a:r>
              <a:rPr lang="en-US" dirty="0" smtClean="0">
                <a:latin typeface="Times New Roman" charset="0"/>
              </a:rPr>
              <a:t>Define how the flexible and generic CORBA logging system shall be used:</a:t>
            </a:r>
          </a:p>
          <a:p>
            <a:pPr>
              <a:buFontTx/>
              <a:buChar char="•"/>
            </a:pPr>
            <a:r>
              <a:rPr lang="en-US" dirty="0" smtClean="0">
                <a:latin typeface="Times New Roman" charset="0"/>
              </a:rPr>
              <a:t>Make the usage as simple as possible</a:t>
            </a:r>
          </a:p>
          <a:p>
            <a:pPr>
              <a:buFontTx/>
              <a:buChar char="•"/>
            </a:pPr>
            <a:r>
              <a:rPr lang="en-US" dirty="0" smtClean="0">
                <a:latin typeface="Times New Roman" charset="0"/>
              </a:rPr>
              <a:t>Hide native CORBA and make it look like APIs the developers are already comfortable with.</a:t>
            </a:r>
            <a:endParaRPr lang="en-GB" dirty="0" smtClean="0">
              <a:latin typeface="Times New Roman" charset="0"/>
            </a:endParaRPr>
          </a:p>
          <a:p>
            <a:endParaRPr lang="en-GB" dirty="0" smtClean="0">
              <a:latin typeface="Times New Roman" charset="0"/>
            </a:endParaRPr>
          </a:p>
          <a:p>
            <a:r>
              <a:rPr lang="en-GB" dirty="0" smtClean="0">
                <a:latin typeface="Times New Roman" charset="0"/>
              </a:rPr>
              <a:t>Quality of Service specifications and a thoroughly defined Administration Interface take care of the reliability requirements.</a:t>
            </a:r>
          </a:p>
          <a:p>
            <a:endParaRPr lang="en-GB" dirty="0" smtClean="0">
              <a:latin typeface="Times New Roman" charset="0"/>
            </a:endParaRPr>
          </a:p>
          <a:p>
            <a:r>
              <a:rPr lang="en-GB" dirty="0" smtClean="0">
                <a:latin typeface="Times New Roman" charset="0"/>
              </a:rPr>
              <a:t>We have now implemented a prototype that uses DDS instead of CORBA Notify, with much better performance. The prototype is presented at this conference:  “</a:t>
            </a:r>
            <a:r>
              <a:rPr lang="en-US" dirty="0" smtClean="0">
                <a:latin typeface="Times New Roman" charset="0"/>
              </a:rPr>
              <a:t>Introducing high performance distributed logging service for ACS</a:t>
            </a:r>
            <a:r>
              <a:rPr lang="ja-JP" altLang="en-US" dirty="0" smtClean="0">
                <a:latin typeface="Times New Roman" charset="0"/>
              </a:rPr>
              <a:t>”</a:t>
            </a:r>
            <a:r>
              <a:rPr lang="en-US" dirty="0" smtClean="0">
                <a:latin typeface="Times New Roman" charset="0"/>
              </a:rPr>
              <a:t>, </a:t>
            </a:r>
            <a:r>
              <a:rPr lang="en-US" dirty="0" err="1" smtClean="0">
                <a:latin typeface="Times New Roman" charset="0"/>
              </a:rPr>
              <a:t>J.Avarias</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An API allows to write clients of the logging system.</a:t>
            </a:r>
          </a:p>
          <a:p>
            <a:r>
              <a:rPr lang="en-US" dirty="0" smtClean="0">
                <a:latin typeface="Times New Roman" charset="0"/>
              </a:rPr>
              <a:t>In this way any application can retrieve logs while they are published.</a:t>
            </a:r>
          </a:p>
          <a:p>
            <a:endParaRPr lang="en-US" dirty="0" smtClean="0">
              <a:latin typeface="Times New Roman" charset="0"/>
            </a:endParaRPr>
          </a:p>
          <a:p>
            <a:r>
              <a:rPr lang="en-US" dirty="0" smtClean="0">
                <a:latin typeface="Times New Roman" charset="0"/>
              </a:rPr>
              <a:t>We have two clients of uttermost importance:</a:t>
            </a:r>
          </a:p>
          <a:p>
            <a:pPr>
              <a:buFontTx/>
              <a:buChar char="•"/>
            </a:pPr>
            <a:r>
              <a:rPr lang="en-US" dirty="0" smtClean="0">
                <a:latin typeface="Times New Roman" charset="0"/>
              </a:rPr>
              <a:t>A GUI client that allows operators to display and monitor logs.</a:t>
            </a:r>
          </a:p>
          <a:p>
            <a:pPr>
              <a:buFontTx/>
              <a:buChar char="•"/>
            </a:pPr>
            <a:r>
              <a:rPr lang="en-US" dirty="0" smtClean="0">
                <a:latin typeface="Times New Roman" charset="0"/>
              </a:rPr>
              <a:t>An Archive Client that receives logs with the purpose of storing them in a persistent archive for later analysis and retrieval.</a:t>
            </a:r>
            <a:br>
              <a:rPr lang="en-US" dirty="0" smtClean="0">
                <a:latin typeface="Times New Roman" charset="0"/>
              </a:rPr>
            </a:br>
            <a:r>
              <a:rPr lang="en-US" dirty="0" smtClean="0">
                <a:latin typeface="Times New Roman" charset="0"/>
              </a:rPr>
              <a:t>ACS itself does not provide any archive, but the responsibility of providing one is left to applications.</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8</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ct val="50000"/>
              </a:spcBef>
            </a:pPr>
            <a:r>
              <a:rPr lang="en-GB" sz="1200" dirty="0" smtClean="0">
                <a:solidFill>
                  <a:srgbClr val="000000"/>
                </a:solidFill>
                <a:latin typeface="Times New Roman" charset="0"/>
              </a:rPr>
              <a:t>It is extremely important to have a coherent and complete way of handling error conditions all over the system.</a:t>
            </a:r>
          </a:p>
          <a:p>
            <a:pPr>
              <a:spcBef>
                <a:spcPct val="50000"/>
              </a:spcBef>
            </a:pPr>
            <a:r>
              <a:rPr lang="en-GB" sz="1200" dirty="0" smtClean="0">
                <a:solidFill>
                  <a:srgbClr val="000000"/>
                </a:solidFill>
                <a:latin typeface="Times New Roman" charset="0"/>
              </a:rPr>
              <a:t>This involves handling errors:</a:t>
            </a:r>
          </a:p>
          <a:p>
            <a:pPr>
              <a:spcBef>
                <a:spcPct val="50000"/>
              </a:spcBef>
              <a:buFontTx/>
              <a:buChar char="•"/>
            </a:pPr>
            <a:r>
              <a:rPr lang="en-GB" sz="1200" dirty="0" smtClean="0">
                <a:solidFill>
                  <a:srgbClr val="000000"/>
                </a:solidFill>
                <a:latin typeface="Times New Roman" charset="0"/>
              </a:rPr>
              <a:t>in different programming languages: </a:t>
            </a:r>
            <a:br>
              <a:rPr lang="en-GB" sz="1200" dirty="0" smtClean="0">
                <a:solidFill>
                  <a:srgbClr val="000000"/>
                </a:solidFill>
                <a:latin typeface="Times New Roman" charset="0"/>
              </a:rPr>
            </a:br>
            <a:r>
              <a:rPr lang="en-GB" sz="1200" dirty="0" smtClean="0">
                <a:solidFill>
                  <a:srgbClr val="000000"/>
                </a:solidFill>
                <a:latin typeface="Times New Roman" charset="0"/>
              </a:rPr>
              <a:t>an error in a C++ Component has to be propagated and understood by a Java Component</a:t>
            </a:r>
          </a:p>
          <a:p>
            <a:pPr>
              <a:spcBef>
                <a:spcPct val="50000"/>
              </a:spcBef>
              <a:buFontTx/>
              <a:buChar char="•"/>
            </a:pPr>
            <a:r>
              <a:rPr lang="en-GB" sz="1200" dirty="0" smtClean="0">
                <a:solidFill>
                  <a:srgbClr val="000000"/>
                </a:solidFill>
                <a:latin typeface="Times New Roman" charset="0"/>
              </a:rPr>
              <a:t>distributed over the network:</a:t>
            </a:r>
            <a:br>
              <a:rPr lang="en-GB" sz="1200" dirty="0" smtClean="0">
                <a:solidFill>
                  <a:srgbClr val="000000"/>
                </a:solidFill>
                <a:latin typeface="Times New Roman" charset="0"/>
              </a:rPr>
            </a:br>
            <a:r>
              <a:rPr lang="en-GB" sz="1200" dirty="0" smtClean="0">
                <a:solidFill>
                  <a:srgbClr val="000000"/>
                </a:solidFill>
                <a:latin typeface="Times New Roman" charset="0"/>
              </a:rPr>
              <a:t>an error in a Component in one host has to be propagated over the network to a client component on another host, possibly with a different operating system and architecture</a:t>
            </a:r>
          </a:p>
          <a:p>
            <a:pPr>
              <a:spcBef>
                <a:spcPct val="50000"/>
              </a:spcBef>
            </a:pPr>
            <a:r>
              <a:rPr lang="en-GB" sz="1200" dirty="0" smtClean="0">
                <a:solidFill>
                  <a:srgbClr val="000000"/>
                </a:solidFill>
                <a:latin typeface="Times New Roman" charset="0"/>
              </a:rPr>
              <a:t>CORBA allows defining exceptions in IDL (with some limitations due to the need of supporting non exception-aware programming languages) and throwing exceptions over the call to IDL operations. This means that a remote call can throw an exception that goes back over the wire to the caller and looks the same as a local exception. The exception’s data is handled by CORBA and marshalling is therefore transparent.</a:t>
            </a:r>
          </a:p>
          <a:p>
            <a:pPr>
              <a:spcBef>
                <a:spcPct val="50000"/>
              </a:spcBef>
            </a:pPr>
            <a:r>
              <a:rPr lang="en-GB" sz="1200" dirty="0" smtClean="0">
                <a:solidFill>
                  <a:srgbClr val="000000"/>
                </a:solidFill>
                <a:latin typeface="Times New Roman" charset="0"/>
              </a:rPr>
              <a:t>The possibility of treating local and remote exceptions in the same way is extremely important in order to build transparency in the distribution of Components, but it is not sufficient.</a:t>
            </a:r>
          </a:p>
          <a:p>
            <a:pPr>
              <a:spcBef>
                <a:spcPct val="50000"/>
              </a:spcBef>
            </a:pPr>
            <a:r>
              <a:rPr lang="en-GB" sz="1200" dirty="0" smtClean="0">
                <a:solidFill>
                  <a:srgbClr val="000000"/>
                </a:solidFill>
                <a:latin typeface="Times New Roman" charset="0"/>
              </a:rPr>
              <a:t>There are many other issues that we need to solve to allow treating efficiently error conditions in Components:</a:t>
            </a:r>
          </a:p>
          <a:p>
            <a:pPr>
              <a:spcBef>
                <a:spcPct val="50000"/>
              </a:spcBef>
              <a:buFontTx/>
              <a:buChar char="•"/>
            </a:pPr>
            <a:r>
              <a:rPr lang="en-GB" sz="1200" dirty="0" smtClean="0">
                <a:latin typeface="Times New Roman" charset="0"/>
              </a:rPr>
              <a:t>Error format standardisation</a:t>
            </a:r>
            <a:br>
              <a:rPr lang="en-GB" sz="1200" dirty="0" smtClean="0">
                <a:latin typeface="Times New Roman" charset="0"/>
              </a:rPr>
            </a:br>
            <a:r>
              <a:rPr lang="en-GB" sz="1200" dirty="0" smtClean="0">
                <a:latin typeface="Times New Roman" charset="0"/>
              </a:rPr>
              <a:t>A part from the exception “name”, we often profit significantly from additional context information in the data coming with the exception. But to be able to interpret this information the data structure shall be standardized in the format and contents.</a:t>
            </a:r>
          </a:p>
          <a:p>
            <a:pPr>
              <a:spcBef>
                <a:spcPct val="50000"/>
              </a:spcBef>
              <a:buFontTx/>
              <a:buChar char="•"/>
            </a:pPr>
            <a:r>
              <a:rPr lang="en-GB" sz="1200" dirty="0" smtClean="0">
                <a:latin typeface="Times New Roman" charset="0"/>
              </a:rPr>
              <a:t>Error handling design patterns</a:t>
            </a:r>
            <a:br>
              <a:rPr lang="en-GB" sz="1200" dirty="0" smtClean="0">
                <a:latin typeface="Times New Roman" charset="0"/>
              </a:rPr>
            </a:br>
            <a:r>
              <a:rPr lang="en-GB" sz="1200" dirty="0" smtClean="0">
                <a:latin typeface="Times New Roman" charset="0"/>
              </a:rPr>
              <a:t>There are a number of well proven error handling design patterns (see </a:t>
            </a:r>
            <a:r>
              <a:rPr lang="en-US" sz="1200" dirty="0" smtClean="0">
                <a:latin typeface="Times New Roman" charset="0"/>
                <a:hlinkClick r:id="rId3"/>
              </a:rPr>
              <a:t>ARCUS Error Handling for Business Information Systems</a:t>
            </a:r>
            <a:r>
              <a:rPr lang="en-US" sz="1200" dirty="0" smtClean="0">
                <a:latin typeface="Times New Roman" charset="0"/>
              </a:rPr>
              <a:t>: http://</a:t>
            </a:r>
            <a:r>
              <a:rPr lang="en-US" sz="1200" dirty="0" err="1" smtClean="0">
                <a:latin typeface="Times New Roman" charset="0"/>
              </a:rPr>
              <a:t>www.eso.org</a:t>
            </a:r>
            <a:r>
              <a:rPr lang="en-US" sz="1200" dirty="0" smtClean="0">
                <a:latin typeface="Times New Roman" charset="0"/>
              </a:rPr>
              <a:t>/projects/alma/develop/</a:t>
            </a:r>
            <a:r>
              <a:rPr lang="en-US" sz="1200" dirty="0" err="1" smtClean="0">
                <a:latin typeface="Times New Roman" charset="0"/>
              </a:rPr>
              <a:t>acs</a:t>
            </a:r>
            <a:r>
              <a:rPr lang="en-US" sz="1200" dirty="0" smtClean="0">
                <a:latin typeface="Times New Roman" charset="0"/>
              </a:rPr>
              <a:t>/Releases/ACS_3_1/Docs/</a:t>
            </a:r>
            <a:r>
              <a:rPr lang="en-US" sz="1200" dirty="0" err="1" smtClean="0">
                <a:latin typeface="Times New Roman" charset="0"/>
              </a:rPr>
              <a:t>ARCUSErrorHandling.pdf</a:t>
            </a:r>
            <a:r>
              <a:rPr lang="en-US" sz="1200" dirty="0" smtClean="0">
                <a:latin typeface="Times New Roman" charset="0"/>
              </a:rPr>
              <a:t>). Providing a standard implementation for these patterns helps a lot in writing solid applications. </a:t>
            </a:r>
          </a:p>
          <a:p>
            <a:pPr algn="r">
              <a:spcBef>
                <a:spcPct val="50000"/>
              </a:spcBef>
            </a:pPr>
            <a:r>
              <a:rPr lang="en-GB" sz="1200" dirty="0" smtClean="0">
                <a:solidFill>
                  <a:srgbClr val="000000"/>
                </a:solidFill>
                <a:latin typeface="Times New Roman" charset="0"/>
              </a:rPr>
              <a:t>….continues</a:t>
            </a:r>
            <a:endParaRPr lang="en-GB" sz="1200" dirty="0">
              <a:solidFill>
                <a:srgbClr val="000000"/>
              </a:solidFill>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9</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latin typeface="Times New Roman" charset="0"/>
              </a:rPr>
              <a:t>An alarm system is a cornerstone service in every computer controlled environment.</a:t>
            </a:r>
          </a:p>
          <a:p>
            <a:r>
              <a:rPr lang="en-US" sz="1200" dirty="0" smtClean="0">
                <a:latin typeface="Times New Roman" charset="0"/>
              </a:rPr>
              <a:t>Its purpose is the notification of exceptional conditions (fault states) in the system requiring an intervention from the staff.</a:t>
            </a:r>
          </a:p>
          <a:p>
            <a:r>
              <a:rPr lang="en-US" sz="1200" dirty="0" smtClean="0">
                <a:latin typeface="Times New Roman" charset="0"/>
              </a:rPr>
              <a:t>The specifications for the alarm system in the Alma Common Software (ACS) require not only that each alarm has to be shown to operators in a short time, but also that correlated alarms must be "reduced" and presented in compact form in such a way that operators are able to easily identify the root cause for an abnormal condition.</a:t>
            </a:r>
          </a:p>
          <a:p>
            <a:r>
              <a:rPr lang="en-US" sz="1200" dirty="0" smtClean="0">
                <a:latin typeface="Times New Roman" charset="0"/>
              </a:rPr>
              <a:t>In the development of ACS we always investigate the availability of adequate implementations before writing a service from scratch. Such an implementation, the CERN LASER Alarm System, developed for the Large Hadron Collider, was fulfilling and exceeding our requirements.</a:t>
            </a:r>
          </a:p>
          <a:p>
            <a:r>
              <a:rPr lang="en-US" sz="1200" dirty="0" smtClean="0">
                <a:latin typeface="Times New Roman" charset="0"/>
              </a:rPr>
              <a:t>We have therefore started a collaboration with the CERN LASER team to integrate it with ACS.</a:t>
            </a:r>
          </a:p>
          <a:p>
            <a:r>
              <a:rPr lang="en-US" sz="1200" dirty="0" smtClean="0">
                <a:latin typeface="Times New Roman" charset="0"/>
              </a:rPr>
              <a:t>The Laser implementation uses an architecture similar to ACS but a different set of underlying technologies. </a:t>
            </a:r>
          </a:p>
          <a:p>
            <a:r>
              <a:rPr lang="en-US" sz="1200" dirty="0" smtClean="0">
                <a:latin typeface="Times New Roman" charset="0"/>
              </a:rPr>
              <a:t>The porting work has consisted therefore in identifying how to replace the original technologies with ACS and refactor when convenient the code to keep the biggest possible common code base, isolating the access to specific technologies in separate interfaces.</a:t>
            </a:r>
          </a:p>
          <a:p>
            <a:r>
              <a:rPr lang="en-US" sz="1200" dirty="0" smtClean="0">
                <a:latin typeface="Times New Roman" charset="0"/>
              </a:rPr>
              <a:t>LASER is a messaging system; it collects, stores, manages and distributes information regarding abnormal situations called Fault States (FS). A FS is identified by a triplet: the Fault Family (FF), the Fault Member (FM) and the Fault Code (FC). The FF represents a set of elements with the same kind of problems, like power supplies. The FM specifies the particular instance of an object in the FF, for example a specific power supply. The FC is a code representing a particular problem occurring in the FM.</a:t>
            </a:r>
          </a:p>
          <a:p>
            <a:r>
              <a:rPr lang="en-US" sz="1200" dirty="0" smtClean="0">
                <a:latin typeface="Times New Roman" charset="0"/>
              </a:rPr>
              <a:t>From an operational point of view, the alarm service receives FS from alarm sources. Each FS is made persistent and correlated with other FS previously received. Each FS is defined in the database together with other information, like for example the exact position of the failing component as well as the name and telephone number of the responsible person for that particular alarm. The alarm system uses the FS as a key to retrieve such information from the database and build a new, more complete snapshot of the specific FS. Finally, the alarm service sends this snapshot to the clients, one of which is the operator GUI that presents the alarms to the operators that can take the more appropriate action to fix the problem.</a:t>
            </a:r>
          </a:p>
          <a:p>
            <a:r>
              <a:rPr lang="en-US" sz="1200" dirty="0" smtClean="0">
                <a:latin typeface="Times New Roman" charset="0"/>
              </a:rPr>
              <a:t>When the system is complex, the cascade of alarms produced as the consequence of just a single failure can be huge. LASER correlates active alarms in order to show to the operators only the root cause of a specific alarm. We call this phase </a:t>
            </a:r>
            <a:r>
              <a:rPr lang="en-US" sz="1200" i="1" dirty="0" smtClean="0">
                <a:latin typeface="Times New Roman" charset="0"/>
              </a:rPr>
              <a:t>reduction</a:t>
            </a:r>
            <a:r>
              <a:rPr lang="en-US" sz="1200" dirty="0" smtClean="0">
                <a:latin typeface="Times New Roman" charset="0"/>
              </a:rPr>
              <a:t> and it is a key process to help users in finding and fixing quickly each problem.</a:t>
            </a:r>
            <a:endParaRPr lang="en-US" sz="1200"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10</a:t>
            </a:fld>
            <a:endParaRPr lang="en-US"/>
          </a:p>
        </p:txBody>
      </p:sp>
    </p:spTree>
    <p:extLst>
      <p:ext uri="{BB962C8B-B14F-4D97-AF65-F5344CB8AC3E}">
        <p14:creationId xmlns:p14="http://schemas.microsoft.com/office/powerpoint/2010/main" val="36995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1">
                <a:solidFill>
                  <a:srgbClr val="FFC538"/>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br>
              <a:rPr lang="en-US" b="0" dirty="0" smtClean="0">
                <a:solidFill>
                  <a:srgbClr val="C6D9F1"/>
                </a:solidFill>
              </a:rPr>
            </a:br>
            <a:r>
              <a:rPr lang="en-US" sz="4400" b="0" dirty="0" smtClean="0">
                <a:solidFill>
                  <a:srgbClr val="C6D9F1"/>
                </a:solidFill>
              </a:rPr>
              <a:t>Basic Track</a:t>
            </a:r>
            <a:endParaRPr lang="en-US" sz="44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A walk through ACS functionality</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Alarm System</a:t>
            </a:r>
            <a:endParaRPr lang="en-US" dirty="0"/>
          </a:p>
        </p:txBody>
      </p:sp>
      <p:sp>
        <p:nvSpPr>
          <p:cNvPr id="3" name="TextBox 2"/>
          <p:cNvSpPr txBox="1"/>
          <p:nvPr/>
        </p:nvSpPr>
        <p:spPr>
          <a:xfrm>
            <a:off x="705573" y="2845791"/>
            <a:ext cx="16627972" cy="5493777"/>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Deals with </a:t>
            </a:r>
            <a:r>
              <a:rPr lang="en-US" b="1" dirty="0">
                <a:solidFill>
                  <a:srgbClr val="FFFFFF"/>
                </a:solidFill>
                <a:latin typeface="Century Gothic"/>
                <a:cs typeface="Century Gothic"/>
              </a:rPr>
              <a:t>abnormal</a:t>
            </a:r>
            <a:r>
              <a:rPr lang="en-US" dirty="0">
                <a:solidFill>
                  <a:srgbClr val="FFFFFF"/>
                </a:solidFill>
                <a:latin typeface="Century Gothic"/>
                <a:cs typeface="Century Gothic"/>
              </a:rPr>
              <a:t> situations </a:t>
            </a:r>
          </a:p>
          <a:p>
            <a:pPr marL="1578715" lvl="1" indent="-571282">
              <a:buFont typeface="Wingdings" charset="2"/>
              <a:buChar char="²"/>
            </a:pPr>
            <a:r>
              <a:rPr lang="en-US" dirty="0">
                <a:solidFill>
                  <a:srgbClr val="FFFFFF"/>
                </a:solidFill>
                <a:latin typeface="Century Gothic"/>
                <a:cs typeface="Century Gothic"/>
              </a:rPr>
              <a:t>Fault states (FS</a:t>
            </a:r>
            <a:r>
              <a:rPr lang="en-US" dirty="0" smtClean="0">
                <a:solidFill>
                  <a:srgbClr val="FFFFFF"/>
                </a:solidFill>
                <a:latin typeface="Century Gothic"/>
                <a:cs typeface="Century Gothic"/>
              </a:rPr>
              <a:t>)</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Range from severe alarms to warning states</a:t>
            </a:r>
          </a:p>
          <a:p>
            <a:pPr marL="571282" indent="-571282">
              <a:buFont typeface="Wingdings" charset="2"/>
              <a:buChar char="²"/>
            </a:pPr>
            <a:r>
              <a:rPr lang="en-US" dirty="0">
                <a:solidFill>
                  <a:srgbClr val="FFFFFF"/>
                </a:solidFill>
                <a:latin typeface="Century Gothic"/>
                <a:cs typeface="Century Gothic"/>
              </a:rPr>
              <a:t>Provides </a:t>
            </a:r>
          </a:p>
          <a:p>
            <a:pPr marL="1578715" lvl="1" indent="-571282">
              <a:buFont typeface="Wingdings" charset="2"/>
              <a:buChar char="²"/>
            </a:pPr>
            <a:r>
              <a:rPr lang="en-US" dirty="0">
                <a:solidFill>
                  <a:srgbClr val="FFFFFF"/>
                </a:solidFill>
                <a:latin typeface="Century Gothic"/>
                <a:cs typeface="Century Gothic"/>
              </a:rPr>
              <a:t>FS collection, analysis and distribution, definition and archiving</a:t>
            </a:r>
          </a:p>
          <a:p>
            <a:pPr marL="1578715" lvl="1" indent="-571282">
              <a:buFont typeface="Wingdings" charset="2"/>
              <a:buChar char="²"/>
            </a:pPr>
            <a:r>
              <a:rPr lang="en-US" dirty="0">
                <a:solidFill>
                  <a:srgbClr val="FFFFFF"/>
                </a:solidFill>
                <a:latin typeface="Century Gothic"/>
                <a:cs typeface="Century Gothic"/>
              </a:rPr>
              <a:t>FS reduction</a:t>
            </a:r>
          </a:p>
          <a:p>
            <a:pPr marL="1578715" lvl="1" indent="-571282">
              <a:buFont typeface="Wingdings" charset="2"/>
              <a:buChar char="²"/>
            </a:pPr>
            <a:r>
              <a:rPr lang="en-US" dirty="0">
                <a:solidFill>
                  <a:srgbClr val="FFFFFF"/>
                </a:solidFill>
                <a:latin typeface="Century Gothic"/>
                <a:cs typeface="Century Gothic"/>
              </a:rPr>
              <a:t>Dedicated alarm consoles</a:t>
            </a:r>
          </a:p>
          <a:p>
            <a:pPr marL="571282" indent="-571282">
              <a:buFont typeface="Wingdings" charset="2"/>
              <a:buChar char="²"/>
            </a:pPr>
            <a:r>
              <a:rPr lang="en-US" dirty="0" smtClean="0">
                <a:solidFill>
                  <a:srgbClr val="FFFFFF"/>
                </a:solidFill>
                <a:latin typeface="Century Gothic"/>
                <a:cs typeface="Century Gothic"/>
              </a:rPr>
              <a:t>The ACS alarm system is a porting </a:t>
            </a:r>
            <a:r>
              <a:rPr lang="en-US" dirty="0">
                <a:solidFill>
                  <a:srgbClr val="FFFFFF"/>
                </a:solidFill>
                <a:latin typeface="Century Gothic"/>
                <a:cs typeface="Century Gothic"/>
              </a:rPr>
              <a:t>of </a:t>
            </a:r>
            <a:r>
              <a:rPr lang="en-US" dirty="0" smtClean="0">
                <a:solidFill>
                  <a:srgbClr val="FFFFFF"/>
                </a:solidFill>
                <a:latin typeface="Century Gothic"/>
                <a:cs typeface="Century Gothic"/>
              </a:rPr>
              <a:t>the CERN </a:t>
            </a:r>
            <a:r>
              <a:rPr lang="en-US" dirty="0">
                <a:solidFill>
                  <a:srgbClr val="FFFFFF"/>
                </a:solidFill>
                <a:latin typeface="Century Gothic"/>
                <a:cs typeface="Century Gothic"/>
              </a:rPr>
              <a:t>LASER </a:t>
            </a:r>
            <a:r>
              <a:rPr lang="en-US" dirty="0" smtClean="0">
                <a:solidFill>
                  <a:srgbClr val="FFFFFF"/>
                </a:solidFill>
                <a:latin typeface="Century Gothic"/>
                <a:cs typeface="Century Gothic"/>
              </a:rPr>
              <a:t>system</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28167054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Configuration Database</a:t>
            </a:r>
          </a:p>
        </p:txBody>
      </p:sp>
      <p:sp>
        <p:nvSpPr>
          <p:cNvPr id="3" name="TextBox 2"/>
          <p:cNvSpPr txBox="1"/>
          <p:nvPr/>
        </p:nvSpPr>
        <p:spPr>
          <a:xfrm>
            <a:off x="705573" y="2845791"/>
            <a:ext cx="16627972" cy="6694105"/>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The ACS Configuration </a:t>
            </a:r>
            <a:r>
              <a:rPr lang="en-US" dirty="0" smtClean="0">
                <a:solidFill>
                  <a:srgbClr val="FFFFFF"/>
                </a:solidFill>
                <a:latin typeface="Century Gothic"/>
                <a:cs typeface="Century Gothic"/>
              </a:rPr>
              <a:t>Database (CDB) </a:t>
            </a:r>
            <a:r>
              <a:rPr lang="en-US" dirty="0">
                <a:solidFill>
                  <a:srgbClr val="FFFFFF"/>
                </a:solidFill>
                <a:latin typeface="Century Gothic"/>
                <a:cs typeface="Century Gothic"/>
              </a:rPr>
              <a:t>addresses: defining, accessing and maintaining the configuration of a </a:t>
            </a:r>
            <a:r>
              <a:rPr lang="en-US" dirty="0" smtClean="0">
                <a:solidFill>
                  <a:srgbClr val="FFFFFF"/>
                </a:solidFill>
                <a:latin typeface="Century Gothic"/>
                <a:cs typeface="Century Gothic"/>
              </a:rPr>
              <a:t>system</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For each </a:t>
            </a:r>
            <a:r>
              <a:rPr lang="en-US" dirty="0" smtClean="0">
                <a:solidFill>
                  <a:srgbClr val="FFFFFF"/>
                </a:solidFill>
                <a:latin typeface="Century Gothic"/>
                <a:cs typeface="Century Gothic"/>
              </a:rPr>
              <a:t>component </a:t>
            </a:r>
            <a:r>
              <a:rPr lang="en-US" dirty="0">
                <a:solidFill>
                  <a:srgbClr val="FFFFFF"/>
                </a:solidFill>
                <a:latin typeface="Century Gothic"/>
                <a:cs typeface="Century Gothic"/>
              </a:rPr>
              <a:t>in the system, there might be a set of static (or quasi-static) configuration parameters that have to be configured in a persistent store and read when the </a:t>
            </a:r>
            <a:r>
              <a:rPr lang="en-US" dirty="0" smtClean="0">
                <a:solidFill>
                  <a:srgbClr val="FFFFFF"/>
                </a:solidFill>
                <a:latin typeface="Century Gothic"/>
                <a:cs typeface="Century Gothic"/>
              </a:rPr>
              <a:t>component </a:t>
            </a:r>
            <a:r>
              <a:rPr lang="en-US" dirty="0">
                <a:solidFill>
                  <a:srgbClr val="FFFFFF"/>
                </a:solidFill>
                <a:latin typeface="Century Gothic"/>
                <a:cs typeface="Century Gothic"/>
              </a:rPr>
              <a:t>is started up or re-initialized</a:t>
            </a:r>
            <a:r>
              <a:rPr lang="en-US" dirty="0" smtClean="0">
                <a:solidFill>
                  <a:srgbClr val="FFFFFF"/>
                </a:solidFill>
                <a:latin typeface="Century Gothic"/>
                <a:cs typeface="Century Gothic"/>
              </a:rPr>
              <a:t>.</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This includes the “deployment structure” of the system, i.e., which statically deployed Components are part of the system and their inter-</a:t>
            </a:r>
            <a:r>
              <a:rPr lang="en-US" dirty="0" smtClean="0">
                <a:solidFill>
                  <a:srgbClr val="FFFFFF"/>
                </a:solidFill>
                <a:latin typeface="Century Gothic"/>
                <a:cs typeface="Century Gothic"/>
              </a:rPr>
              <a:t>relationships</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This information is used by the c</a:t>
            </a:r>
            <a:r>
              <a:rPr lang="en-US" dirty="0" smtClean="0">
                <a:solidFill>
                  <a:srgbClr val="FFFFFF"/>
                </a:solidFill>
                <a:latin typeface="Century Gothic"/>
                <a:cs typeface="Century Gothic"/>
              </a:rPr>
              <a:t>omponent/container infrastructure in runtime</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2196706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Configuration Database Browser</a:t>
            </a:r>
            <a:endParaRPr lang="en-US" dirty="0"/>
          </a:p>
        </p:txBody>
      </p:sp>
      <p:pic>
        <p:nvPicPr>
          <p:cNvPr id="2" name="Picture 1" descr="Screen Shot 2014-09-07 at 7.05.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943100"/>
            <a:ext cx="16268700" cy="9588500"/>
          </a:xfrm>
          <a:prstGeom prst="rect">
            <a:avLst/>
          </a:prstGeom>
        </p:spPr>
      </p:pic>
    </p:spTree>
    <p:extLst>
      <p:ext uri="{BB962C8B-B14F-4D97-AF65-F5344CB8AC3E}">
        <p14:creationId xmlns:p14="http://schemas.microsoft.com/office/powerpoint/2010/main" val="2100524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Sampling System</a:t>
            </a:r>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Sampling of any Property</a:t>
            </a:r>
          </a:p>
          <a:p>
            <a:pPr marL="571282" indent="-571282">
              <a:buFont typeface="Wingdings" charset="2"/>
              <a:buChar char="²"/>
            </a:pPr>
            <a:r>
              <a:rPr lang="en-US" dirty="0">
                <a:solidFill>
                  <a:srgbClr val="FFFFFF"/>
                </a:solidFill>
                <a:latin typeface="Century Gothic"/>
                <a:cs typeface="Century Gothic"/>
              </a:rPr>
              <a:t>High sustained frequency</a:t>
            </a:r>
          </a:p>
          <a:p>
            <a:pPr marL="571282" indent="-571282">
              <a:buFont typeface="Wingdings" charset="2"/>
              <a:buChar char="²"/>
            </a:pPr>
            <a:r>
              <a:rPr lang="en-US" dirty="0">
                <a:solidFill>
                  <a:srgbClr val="FFFFFF"/>
                </a:solidFill>
                <a:latin typeface="Century Gothic"/>
                <a:cs typeface="Century Gothic"/>
              </a:rPr>
              <a:t>Optimized data transport</a:t>
            </a:r>
          </a:p>
          <a:p>
            <a:pPr marL="571282" indent="-571282">
              <a:buFont typeface="Wingdings" charset="2"/>
              <a:buChar char="²"/>
            </a:pPr>
            <a:r>
              <a:rPr lang="en-US" dirty="0">
                <a:solidFill>
                  <a:srgbClr val="FFFFFF"/>
                </a:solidFill>
                <a:latin typeface="Century Gothic"/>
                <a:cs typeface="Century Gothic"/>
              </a:rPr>
              <a:t>Simultaneous sampling</a:t>
            </a:r>
          </a:p>
          <a:p>
            <a:pPr marL="571282" indent="-571282">
              <a:buFont typeface="Wingdings" charset="2"/>
              <a:buChar char="²"/>
            </a:pPr>
            <a:r>
              <a:rPr lang="en-US" dirty="0">
                <a:solidFill>
                  <a:srgbClr val="FFFFFF"/>
                </a:solidFill>
                <a:latin typeface="Century Gothic"/>
                <a:cs typeface="Century Gothic"/>
              </a:rPr>
              <a:t>Plotting GUI</a:t>
            </a:r>
          </a:p>
        </p:txBody>
      </p:sp>
    </p:spTree>
    <p:extLst>
      <p:ext uri="{BB962C8B-B14F-4D97-AF65-F5344CB8AC3E}">
        <p14:creationId xmlns:p14="http://schemas.microsoft.com/office/powerpoint/2010/main" val="435144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Component </a:t>
            </a:r>
            <a:r>
              <a:rPr lang="en-US" dirty="0" smtClean="0"/>
              <a:t>simulation</a:t>
            </a:r>
            <a:endParaRPr lang="en-US" dirty="0"/>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Why simulation?</a:t>
            </a:r>
          </a:p>
          <a:p>
            <a:pPr marL="1578715" lvl="1" indent="-571282">
              <a:buFont typeface="Wingdings" charset="2"/>
              <a:buChar char="²"/>
            </a:pPr>
            <a:r>
              <a:rPr lang="en-US" dirty="0">
                <a:solidFill>
                  <a:srgbClr val="FFFFFF"/>
                </a:solidFill>
                <a:latin typeface="Century Gothic"/>
                <a:cs typeface="Century Gothic"/>
              </a:rPr>
              <a:t>Distributed development</a:t>
            </a:r>
          </a:p>
          <a:p>
            <a:pPr marL="1578715" lvl="1" indent="-571282">
              <a:buFont typeface="Wingdings" charset="2"/>
              <a:buChar char="²"/>
            </a:pPr>
            <a:r>
              <a:rPr lang="en-US" dirty="0">
                <a:solidFill>
                  <a:srgbClr val="FFFFFF"/>
                </a:solidFill>
                <a:latin typeface="Century Gothic"/>
                <a:cs typeface="Century Gothic"/>
              </a:rPr>
              <a:t>Features or entire subsystems not yet available</a:t>
            </a:r>
          </a:p>
          <a:p>
            <a:pPr marL="1578715" lvl="1" indent="-571282">
              <a:buFont typeface="Wingdings" charset="2"/>
              <a:buChar char="²"/>
            </a:pPr>
            <a:r>
              <a:rPr lang="en-US" dirty="0" smtClean="0">
                <a:solidFill>
                  <a:srgbClr val="FFFFFF"/>
                </a:solidFill>
                <a:latin typeface="Century Gothic"/>
                <a:cs typeface="Century Gothic"/>
              </a:rPr>
              <a:t>Test </a:t>
            </a:r>
            <a:r>
              <a:rPr lang="en-US" dirty="0">
                <a:solidFill>
                  <a:srgbClr val="FFFFFF"/>
                </a:solidFill>
                <a:latin typeface="Century Gothic"/>
                <a:cs typeface="Century Gothic"/>
              </a:rPr>
              <a:t>a subsystem in isolation</a:t>
            </a:r>
          </a:p>
          <a:p>
            <a:pPr marL="571282" indent="-571282">
              <a:buFont typeface="Wingdings" charset="2"/>
              <a:buChar char="²"/>
            </a:pPr>
            <a:r>
              <a:rPr lang="en-US" dirty="0">
                <a:solidFill>
                  <a:srgbClr val="FFFFFF"/>
                </a:solidFill>
                <a:latin typeface="Century Gothic"/>
                <a:cs typeface="Century Gothic"/>
              </a:rPr>
              <a:t>Simulation of  Components from IDL interface </a:t>
            </a:r>
            <a:r>
              <a:rPr lang="en-US" dirty="0" smtClean="0">
                <a:solidFill>
                  <a:srgbClr val="FFFFFF"/>
                </a:solidFill>
                <a:latin typeface="Century Gothic"/>
                <a:cs typeface="Century Gothic"/>
              </a:rPr>
              <a:t>specification</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Dumb default or “intelligent” simulation</a:t>
            </a:r>
          </a:p>
        </p:txBody>
      </p:sp>
    </p:spTree>
    <p:extLst>
      <p:ext uri="{BB962C8B-B14F-4D97-AF65-F5344CB8AC3E}">
        <p14:creationId xmlns:p14="http://schemas.microsoft.com/office/powerpoint/2010/main" val="18763340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rgbClr val="C6D9F1"/>
                </a:solidFill>
                <a:latin typeface="Century Gothic" pitchFamily="34" charset="0"/>
                <a:cs typeface="Arial" pitchFamily="34" charset="0"/>
              </a:rPr>
              <a:t>Questions?</a:t>
            </a:r>
            <a:endParaRPr lang="en-US" sz="3900" dirty="0">
              <a:solidFill>
                <a:srgbClr val="C6D9F1"/>
              </a:solidFill>
              <a:latin typeface="Century Gothic" pitchFamily="34" charset="0"/>
              <a:cs typeface="Arial" pitchFamily="34" charset="0"/>
            </a:endParaRPr>
          </a:p>
        </p:txBody>
      </p:sp>
      <p:sp>
        <p:nvSpPr>
          <p:cNvPr id="5"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ACS Command Center</a:t>
            </a:r>
            <a:r>
              <a:rPr lang="en-US" smtClean="0"/>
              <a:t>: </a:t>
            </a:r>
            <a:r>
              <a:rPr lang="en-US" smtClean="0"/>
              <a:t>starting</a:t>
            </a:r>
            <a:r>
              <a:rPr lang="en-US" dirty="0" smtClean="0"/>
              <a:t>/stopping ACS</a:t>
            </a:r>
            <a:endParaRPr lang="en-US" dirty="0"/>
          </a:p>
        </p:txBody>
      </p:sp>
      <p:pic>
        <p:nvPicPr>
          <p:cNvPr id="2" name="Picture 1" descr="Screen Shot 2014-09-07 at 7.02.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126" y="2692399"/>
            <a:ext cx="12758437" cy="10095807"/>
          </a:xfrm>
          <a:prstGeom prst="rect">
            <a:avLst/>
          </a:prstGeom>
        </p:spPr>
      </p:pic>
    </p:spTree>
    <p:extLst>
      <p:ext uri="{BB962C8B-B14F-4D97-AF65-F5344CB8AC3E}">
        <p14:creationId xmlns:p14="http://schemas.microsoft.com/office/powerpoint/2010/main" val="42859413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ACS Services</a:t>
            </a:r>
          </a:p>
        </p:txBody>
      </p:sp>
      <p:sp>
        <p:nvSpPr>
          <p:cNvPr id="3" name="TextBox 2"/>
          <p:cNvSpPr txBox="1"/>
          <p:nvPr/>
        </p:nvSpPr>
        <p:spPr>
          <a:xfrm>
            <a:off x="705573" y="2845791"/>
            <a:ext cx="16627972" cy="9094761"/>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Every application needs a set of </a:t>
            </a:r>
            <a:r>
              <a:rPr lang="en-US" b="1" dirty="0" smtClean="0">
                <a:solidFill>
                  <a:srgbClr val="FFFFFF"/>
                </a:solidFill>
                <a:latin typeface="Century Gothic"/>
                <a:cs typeface="Century Gothic"/>
              </a:rPr>
              <a:t>core</a:t>
            </a:r>
            <a:r>
              <a:rPr lang="en-US" dirty="0" smtClean="0">
                <a:solidFill>
                  <a:srgbClr val="FFFFFF"/>
                </a:solidFill>
                <a:latin typeface="Century Gothic"/>
                <a:cs typeface="Century Gothic"/>
              </a:rPr>
              <a:t> integration infrastructure </a:t>
            </a:r>
            <a:r>
              <a:rPr lang="en-US" dirty="0">
                <a:solidFill>
                  <a:srgbClr val="FFFFFF"/>
                </a:solidFill>
                <a:latin typeface="Century Gothic"/>
                <a:cs typeface="Century Gothic"/>
              </a:rPr>
              <a:t>services, like for </a:t>
            </a:r>
            <a:r>
              <a:rPr lang="en-US" dirty="0" smtClean="0">
                <a:solidFill>
                  <a:srgbClr val="FFFFFF"/>
                </a:solidFill>
                <a:latin typeface="Century Gothic"/>
                <a:cs typeface="Century Gothic"/>
              </a:rPr>
              <a:t>instance: </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messaging (request/response and publish/subscribe)</a:t>
            </a:r>
          </a:p>
          <a:p>
            <a:pPr marL="1578715" lvl="1" indent="-571282">
              <a:buFont typeface="Wingdings" charset="2"/>
              <a:buChar char="²"/>
            </a:pPr>
            <a:r>
              <a:rPr lang="en-US" dirty="0" smtClean="0">
                <a:solidFill>
                  <a:srgbClr val="FFFFFF"/>
                </a:solidFill>
                <a:latin typeface="Century Gothic"/>
                <a:cs typeface="Century Gothic"/>
              </a:rPr>
              <a:t>logging</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error management </a:t>
            </a:r>
          </a:p>
          <a:p>
            <a:pPr marL="1578715" lvl="1" indent="-571282">
              <a:buFont typeface="Wingdings" charset="2"/>
              <a:buChar char="²"/>
            </a:pPr>
            <a:r>
              <a:rPr lang="en-US" dirty="0" smtClean="0">
                <a:solidFill>
                  <a:srgbClr val="FFFFFF"/>
                </a:solidFill>
                <a:latin typeface="Century Gothic"/>
                <a:cs typeface="Century Gothic"/>
              </a:rPr>
              <a:t>alarms</a:t>
            </a:r>
          </a:p>
          <a:p>
            <a:pPr marL="1578715" lvl="1" indent="-571282">
              <a:buFont typeface="Wingdings" charset="2"/>
              <a:buChar char="²"/>
            </a:pPr>
            <a:r>
              <a:rPr lang="en-US" dirty="0" smtClean="0">
                <a:solidFill>
                  <a:srgbClr val="FFFFFF"/>
                </a:solidFill>
                <a:latin typeface="Century Gothic"/>
                <a:cs typeface="Century Gothic"/>
              </a:rPr>
              <a:t>configuration data</a:t>
            </a:r>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In ACS these </a:t>
            </a:r>
            <a:r>
              <a:rPr lang="en-US" dirty="0">
                <a:solidFill>
                  <a:srgbClr val="FFFFFF"/>
                </a:solidFill>
                <a:latin typeface="Century Gothic"/>
                <a:cs typeface="Century Gothic"/>
              </a:rPr>
              <a:t>services </a:t>
            </a:r>
            <a:r>
              <a:rPr lang="en-US" dirty="0" smtClean="0">
                <a:solidFill>
                  <a:srgbClr val="FFFFFF"/>
                </a:solidFill>
                <a:latin typeface="Century Gothic"/>
                <a:cs typeface="Century Gothic"/>
              </a:rPr>
              <a:t>have been identified as essential </a:t>
            </a:r>
            <a:r>
              <a:rPr lang="en-US" dirty="0">
                <a:solidFill>
                  <a:srgbClr val="FFFFFF"/>
                </a:solidFill>
                <a:latin typeface="Century Gothic"/>
                <a:cs typeface="Century Gothic"/>
              </a:rPr>
              <a:t>for </a:t>
            </a:r>
            <a:r>
              <a:rPr lang="en-US" dirty="0" smtClean="0">
                <a:solidFill>
                  <a:srgbClr val="FFFFFF"/>
                </a:solidFill>
                <a:latin typeface="Century Gothic"/>
                <a:cs typeface="Century Gothic"/>
              </a:rPr>
              <a:t>the application domain</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These have been implemented mostly on top of standard CORBA Services </a:t>
            </a:r>
            <a:r>
              <a:rPr lang="en-US" dirty="0" smtClean="0">
                <a:solidFill>
                  <a:srgbClr val="FFFFFF"/>
                </a:solidFill>
                <a:latin typeface="Century Gothic"/>
                <a:cs typeface="Century Gothic"/>
              </a:rPr>
              <a:t>(DDS </a:t>
            </a:r>
            <a:r>
              <a:rPr lang="en-US" dirty="0">
                <a:solidFill>
                  <a:srgbClr val="FFFFFF"/>
                </a:solidFill>
                <a:latin typeface="Century Gothic"/>
                <a:cs typeface="Century Gothic"/>
              </a:rPr>
              <a:t>may replace CORBA in </a:t>
            </a:r>
            <a:r>
              <a:rPr lang="en-US" dirty="0" smtClean="0">
                <a:solidFill>
                  <a:srgbClr val="FFFFFF"/>
                </a:solidFill>
                <a:latin typeface="Century Gothic"/>
                <a:cs typeface="Century Gothic"/>
              </a:rPr>
              <a:t>some/several </a:t>
            </a:r>
            <a:r>
              <a:rPr lang="en-US" dirty="0">
                <a:solidFill>
                  <a:srgbClr val="FFFFFF"/>
                </a:solidFill>
                <a:latin typeface="Century Gothic"/>
                <a:cs typeface="Century Gothic"/>
              </a:rPr>
              <a:t>of them)</a:t>
            </a:r>
          </a:p>
          <a:p>
            <a:pPr marL="571282" indent="-571282">
              <a:buFont typeface="Wingdings" charset="2"/>
              <a:buChar char="²"/>
            </a:pPr>
            <a:r>
              <a:rPr lang="en-US" dirty="0">
                <a:solidFill>
                  <a:srgbClr val="FFFFFF"/>
                </a:solidFill>
                <a:latin typeface="Century Gothic"/>
                <a:cs typeface="Century Gothic"/>
              </a:rPr>
              <a:t>The ACS work consists in wrapping the implementation to </a:t>
            </a:r>
            <a:r>
              <a:rPr lang="en-US" dirty="0" smtClean="0">
                <a:solidFill>
                  <a:srgbClr val="FFFFFF"/>
                </a:solidFill>
                <a:latin typeface="Century Gothic"/>
                <a:cs typeface="Century Gothic"/>
              </a:rPr>
              <a:t>simplify their usage by the application developers</a:t>
            </a:r>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The following slides will present some </a:t>
            </a:r>
            <a:r>
              <a:rPr lang="en-US" dirty="0">
                <a:solidFill>
                  <a:srgbClr val="FFFFFF"/>
                </a:solidFill>
                <a:latin typeface="Century Gothic"/>
                <a:cs typeface="Century Gothic"/>
              </a:rPr>
              <a:t>of services provided </a:t>
            </a:r>
            <a:r>
              <a:rPr lang="en-US" dirty="0" smtClean="0">
                <a:solidFill>
                  <a:srgbClr val="FFFFFF"/>
                </a:solidFill>
                <a:latin typeface="Century Gothic"/>
                <a:cs typeface="Century Gothic"/>
              </a:rPr>
              <a:t>by the ALMA Common Software</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4120635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Messaging</a:t>
            </a:r>
          </a:p>
        </p:txBody>
      </p:sp>
      <p:sp>
        <p:nvSpPr>
          <p:cNvPr id="3" name="TextBox 2"/>
          <p:cNvSpPr txBox="1"/>
          <p:nvPr/>
        </p:nvSpPr>
        <p:spPr>
          <a:xfrm>
            <a:off x="705573" y="2845791"/>
            <a:ext cx="16627972" cy="6694105"/>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Enables the communication between system components</a:t>
            </a:r>
          </a:p>
          <a:p>
            <a:pPr marL="571282" indent="-571282">
              <a:buFont typeface="Wingdings" charset="2"/>
              <a:buChar char="²"/>
            </a:pPr>
            <a:r>
              <a:rPr lang="en-US" dirty="0">
                <a:solidFill>
                  <a:srgbClr val="FFFFFF"/>
                </a:solidFill>
                <a:latin typeface="Century Gothic"/>
                <a:cs typeface="Century Gothic"/>
              </a:rPr>
              <a:t>Supports both request-response and publish-subscribe message patterns</a:t>
            </a:r>
          </a:p>
          <a:p>
            <a:pPr marL="1578715" lvl="1" indent="-571282">
              <a:buFont typeface="Wingdings" charset="2"/>
              <a:buChar char="²"/>
            </a:pPr>
            <a:r>
              <a:rPr lang="en-US" dirty="0">
                <a:solidFill>
                  <a:srgbClr val="FFFFFF"/>
                </a:solidFill>
                <a:latin typeface="Century Gothic"/>
                <a:cs typeface="Century Gothic"/>
              </a:rPr>
              <a:t>anonymous publish/subscribe data transfer is seen more and more as a key need for the messaging </a:t>
            </a:r>
            <a:r>
              <a:rPr lang="en-US" dirty="0" smtClean="0">
                <a:solidFill>
                  <a:srgbClr val="FFFFFF"/>
                </a:solidFill>
                <a:latin typeface="Century Gothic"/>
                <a:cs typeface="Century Gothic"/>
              </a:rPr>
              <a:t>system</a:t>
            </a:r>
          </a:p>
          <a:p>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In ACS:</a:t>
            </a:r>
          </a:p>
          <a:p>
            <a:pPr marL="1578715" lvl="1" indent="-571282">
              <a:buFont typeface="Wingdings" charset="2"/>
              <a:buChar char="²"/>
            </a:pPr>
            <a:r>
              <a:rPr lang="en-US" dirty="0">
                <a:solidFill>
                  <a:srgbClr val="FFFFFF"/>
                </a:solidFill>
                <a:latin typeface="Century Gothic"/>
                <a:cs typeface="Century Gothic"/>
              </a:rPr>
              <a:t>CORBA messaging provides request-response</a:t>
            </a:r>
          </a:p>
          <a:p>
            <a:pPr marL="1578715" lvl="1" indent="-571282">
              <a:buFont typeface="Wingdings" charset="2"/>
              <a:buChar char="²"/>
            </a:pPr>
            <a:r>
              <a:rPr lang="en-US" dirty="0">
                <a:solidFill>
                  <a:srgbClr val="FFFFFF"/>
                </a:solidFill>
                <a:latin typeface="Century Gothic"/>
                <a:cs typeface="Century Gothic"/>
              </a:rPr>
              <a:t>CORBA Notify Service provides publish-subscribe</a:t>
            </a:r>
          </a:p>
          <a:p>
            <a:pPr marL="2586152" lvl="2" indent="-571282">
              <a:buFont typeface="Wingdings" charset="2"/>
              <a:buChar char="²"/>
            </a:pPr>
            <a:r>
              <a:rPr lang="en-US" dirty="0">
                <a:solidFill>
                  <a:srgbClr val="FFFFFF"/>
                </a:solidFill>
                <a:latin typeface="Century Gothic"/>
                <a:cs typeface="Century Gothic"/>
              </a:rPr>
              <a:t>DDS can replace the Notify Service </a:t>
            </a:r>
            <a:r>
              <a:rPr lang="en-US" dirty="0" smtClean="0">
                <a:solidFill>
                  <a:srgbClr val="FFFFFF"/>
                </a:solidFill>
                <a:latin typeface="Century Gothic"/>
                <a:cs typeface="Century Gothic"/>
              </a:rPr>
              <a:t>offering many </a:t>
            </a:r>
            <a:r>
              <a:rPr lang="en-US" dirty="0">
                <a:solidFill>
                  <a:srgbClr val="FFFFFF"/>
                </a:solidFill>
                <a:latin typeface="Century Gothic"/>
                <a:cs typeface="Century Gothic"/>
              </a:rPr>
              <a:t>advantages</a:t>
            </a:r>
          </a:p>
        </p:txBody>
      </p:sp>
    </p:spTree>
    <p:extLst>
      <p:ext uri="{BB962C8B-B14F-4D97-AF65-F5344CB8AC3E}">
        <p14:creationId xmlns:p14="http://schemas.microsoft.com/office/powerpoint/2010/main" val="40738876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Messaging tools: object explorer</a:t>
            </a:r>
            <a:endParaRPr lang="en-US" dirty="0"/>
          </a:p>
        </p:txBody>
      </p:sp>
      <p:pic>
        <p:nvPicPr>
          <p:cNvPr id="2" name="Picture 1" descr="Screen Shot 2014-09-07 at 7.00.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1955800"/>
            <a:ext cx="16281400" cy="9575800"/>
          </a:xfrm>
          <a:prstGeom prst="rect">
            <a:avLst/>
          </a:prstGeom>
        </p:spPr>
      </p:pic>
    </p:spTree>
    <p:extLst>
      <p:ext uri="{BB962C8B-B14F-4D97-AF65-F5344CB8AC3E}">
        <p14:creationId xmlns:p14="http://schemas.microsoft.com/office/powerpoint/2010/main" val="24536772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Messaging tools: event browser</a:t>
            </a:r>
            <a:endParaRPr lang="en-US" dirty="0"/>
          </a:p>
        </p:txBody>
      </p:sp>
      <p:pic>
        <p:nvPicPr>
          <p:cNvPr id="2" name="Picture 1" descr="Screen Shot 2014-09-07 at 7.03.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00" y="1955800"/>
            <a:ext cx="15278100" cy="9563100"/>
          </a:xfrm>
          <a:prstGeom prst="rect">
            <a:avLst/>
          </a:prstGeom>
        </p:spPr>
      </p:pic>
    </p:spTree>
    <p:extLst>
      <p:ext uri="{BB962C8B-B14F-4D97-AF65-F5344CB8AC3E}">
        <p14:creationId xmlns:p14="http://schemas.microsoft.com/office/powerpoint/2010/main" val="19376818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Logging system</a:t>
            </a:r>
          </a:p>
        </p:txBody>
      </p:sp>
      <p:sp>
        <p:nvSpPr>
          <p:cNvPr id="3" name="TextBox 2"/>
          <p:cNvSpPr txBox="1"/>
          <p:nvPr/>
        </p:nvSpPr>
        <p:spPr>
          <a:xfrm>
            <a:off x="705573" y="2845790"/>
            <a:ext cx="16627972" cy="6303999"/>
          </a:xfrm>
          <a:prstGeom prst="rect">
            <a:avLst/>
          </a:prstGeom>
          <a:noFill/>
        </p:spPr>
        <p:txBody>
          <a:bodyPr wrap="square" lIns="91405" tIns="45703" rIns="91405" bIns="45703" rtlCol="0">
            <a:spAutoFit/>
          </a:bodyPr>
          <a:lstStyle/>
          <a:p>
            <a:pPr marL="571282" indent="-571282">
              <a:lnSpc>
                <a:spcPct val="130000"/>
              </a:lnSpc>
              <a:buFont typeface="Wingdings" charset="2"/>
              <a:buChar char="²"/>
            </a:pPr>
            <a:r>
              <a:rPr lang="en-US" dirty="0">
                <a:solidFill>
                  <a:srgbClr val="FFFFFF"/>
                </a:solidFill>
                <a:latin typeface="Century Gothic"/>
                <a:cs typeface="Century Gothic"/>
              </a:rPr>
              <a:t>Logging is fundamental for the operation of distributed systems, in order to understand and keep track of what happens between concurrent </a:t>
            </a:r>
            <a:r>
              <a:rPr lang="en-US" dirty="0" smtClean="0">
                <a:solidFill>
                  <a:srgbClr val="FFFFFF"/>
                </a:solidFill>
                <a:latin typeface="Century Gothic"/>
                <a:cs typeface="Century Gothic"/>
              </a:rPr>
              <a:t>components</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a:solidFill>
                  <a:srgbClr val="FFFFFF"/>
                </a:solidFill>
                <a:latin typeface="Century Gothic"/>
                <a:cs typeface="Century Gothic"/>
              </a:rPr>
              <a:t>Logging is used to publish any kind of status and diagnostic information for interested clients and for </a:t>
            </a:r>
            <a:r>
              <a:rPr lang="en-US" dirty="0" smtClean="0">
                <a:solidFill>
                  <a:srgbClr val="FFFFFF"/>
                </a:solidFill>
                <a:latin typeface="Century Gothic"/>
                <a:cs typeface="Century Gothic"/>
              </a:rPr>
              <a:t>archival</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a:solidFill>
                  <a:srgbClr val="FFFFFF"/>
                </a:solidFill>
                <a:latin typeface="Century Gothic"/>
                <a:cs typeface="Century Gothic"/>
              </a:rPr>
              <a:t>The current implementation is based on the Notification </a:t>
            </a:r>
            <a:r>
              <a:rPr lang="en-US" dirty="0" smtClean="0">
                <a:solidFill>
                  <a:srgbClr val="FFFFFF"/>
                </a:solidFill>
                <a:latin typeface="Century Gothic"/>
                <a:cs typeface="Century Gothic"/>
              </a:rPr>
              <a:t>Service</a:t>
            </a:r>
            <a:endParaRPr lang="en-US" dirty="0">
              <a:solidFill>
                <a:srgbClr val="FFFFFF"/>
              </a:solidFill>
              <a:latin typeface="Century Gothic"/>
              <a:cs typeface="Century Gothic"/>
            </a:endParaRPr>
          </a:p>
          <a:p>
            <a:pPr marL="571282" indent="-571282">
              <a:lnSpc>
                <a:spcPct val="130000"/>
              </a:lnSpc>
              <a:buFont typeface="Wingdings" charset="2"/>
              <a:buChar char="²"/>
            </a:pPr>
            <a:r>
              <a:rPr lang="en-US" dirty="0" smtClean="0">
                <a:solidFill>
                  <a:srgbClr val="FFFFFF"/>
                </a:solidFill>
                <a:latin typeface="Century Gothic"/>
                <a:cs typeface="Century Gothic"/>
              </a:rPr>
              <a:t>There is also </a:t>
            </a:r>
            <a:r>
              <a:rPr lang="en-US" dirty="0">
                <a:solidFill>
                  <a:srgbClr val="FFFFFF"/>
                </a:solidFill>
                <a:latin typeface="Century Gothic"/>
                <a:cs typeface="Century Gothic"/>
              </a:rPr>
              <a:t>a prototype implementation based on </a:t>
            </a:r>
            <a:r>
              <a:rPr lang="en-US" dirty="0" smtClean="0">
                <a:solidFill>
                  <a:srgbClr val="FFFFFF"/>
                </a:solidFill>
                <a:latin typeface="Century Gothic"/>
                <a:cs typeface="Century Gothic"/>
              </a:rPr>
              <a:t>DDS</a:t>
            </a:r>
            <a:endParaRPr lang="en-US" dirty="0">
              <a:solidFill>
                <a:srgbClr val="FFFFFF"/>
              </a:solidFill>
              <a:latin typeface="Century Gothic"/>
              <a:cs typeface="Century Gothic"/>
            </a:endParaRPr>
          </a:p>
          <a:p>
            <a:pPr>
              <a:lnSpc>
                <a:spcPct val="130000"/>
              </a:lnSpc>
            </a:pP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1216262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Logging </a:t>
            </a:r>
            <a:r>
              <a:rPr lang="en-US" dirty="0" smtClean="0"/>
              <a:t>tools: </a:t>
            </a:r>
            <a:r>
              <a:rPr lang="en-US" dirty="0" err="1" smtClean="0"/>
              <a:t>jlog</a:t>
            </a:r>
            <a:r>
              <a:rPr lang="en-US" dirty="0" smtClean="0"/>
              <a:t> logging client</a:t>
            </a:r>
            <a:endParaRPr lang="en-US" dirty="0"/>
          </a:p>
        </p:txBody>
      </p:sp>
      <p:pic>
        <p:nvPicPr>
          <p:cNvPr id="2" name="Picture 1" descr="Screen Shot 2014-09-07 at 7.04.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0" y="1955800"/>
            <a:ext cx="16268700" cy="9563100"/>
          </a:xfrm>
          <a:prstGeom prst="rect">
            <a:avLst/>
          </a:prstGeom>
        </p:spPr>
      </p:pic>
    </p:spTree>
    <p:extLst>
      <p:ext uri="{BB962C8B-B14F-4D97-AF65-F5344CB8AC3E}">
        <p14:creationId xmlns:p14="http://schemas.microsoft.com/office/powerpoint/2010/main" val="10258255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Error System</a:t>
            </a:r>
          </a:p>
        </p:txBody>
      </p:sp>
      <p:sp>
        <p:nvSpPr>
          <p:cNvPr id="3" name="TextBox 2"/>
          <p:cNvSpPr txBox="1"/>
          <p:nvPr/>
        </p:nvSpPr>
        <p:spPr>
          <a:xfrm>
            <a:off x="705573" y="2845791"/>
            <a:ext cx="16627972" cy="5493777"/>
          </a:xfrm>
          <a:prstGeom prst="rect">
            <a:avLst/>
          </a:prstGeom>
          <a:noFill/>
        </p:spPr>
        <p:txBody>
          <a:bodyPr wrap="square" lIns="91405" tIns="45703" rIns="91405" bIns="45703" rtlCol="0">
            <a:spAutoFit/>
          </a:bodyPr>
          <a:lstStyle/>
          <a:p>
            <a:pPr marL="571282" indent="-571282">
              <a:buFont typeface="Wingdings" charset="2"/>
              <a:buChar char="²"/>
            </a:pPr>
            <a:r>
              <a:rPr lang="en-US" dirty="0" smtClean="0">
                <a:solidFill>
                  <a:srgbClr val="FFFFFF"/>
                </a:solidFill>
                <a:latin typeface="Century Gothic"/>
                <a:cs typeface="Century Gothic"/>
              </a:rPr>
              <a:t>Provides a </a:t>
            </a:r>
            <a:r>
              <a:rPr lang="en-US" dirty="0">
                <a:solidFill>
                  <a:srgbClr val="FFFFFF"/>
                </a:solidFill>
                <a:latin typeface="Century Gothic"/>
                <a:cs typeface="Century Gothic"/>
              </a:rPr>
              <a:t>unified way of dealing with errors through the system</a:t>
            </a:r>
          </a:p>
          <a:p>
            <a:pPr marL="571282" indent="-571282">
              <a:buFont typeface="Wingdings" charset="2"/>
              <a:buChar char="²"/>
            </a:pPr>
            <a:r>
              <a:rPr lang="en-US" dirty="0">
                <a:solidFill>
                  <a:srgbClr val="FFFFFF"/>
                </a:solidFill>
                <a:latin typeface="Century Gothic"/>
                <a:cs typeface="Century Gothic"/>
              </a:rPr>
              <a:t>CORBA supports “distributed” exceptions</a:t>
            </a:r>
          </a:p>
          <a:p>
            <a:pPr marL="571282" indent="-571282">
              <a:buFont typeface="Wingdings" charset="2"/>
              <a:buChar char="²"/>
            </a:pPr>
            <a:r>
              <a:rPr lang="en-US" dirty="0" smtClean="0">
                <a:solidFill>
                  <a:srgbClr val="FFFFFF"/>
                </a:solidFill>
                <a:latin typeface="Century Gothic"/>
                <a:cs typeface="Century Gothic"/>
              </a:rPr>
              <a:t>The ACS Error System provides additionally the following features:</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Error format </a:t>
            </a:r>
            <a:r>
              <a:rPr lang="en-US" dirty="0" err="1">
                <a:solidFill>
                  <a:srgbClr val="FFFFFF"/>
                </a:solidFill>
                <a:latin typeface="Century Gothic"/>
                <a:cs typeface="Century Gothic"/>
              </a:rPr>
              <a:t>standardisation</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Error handling design patterns</a:t>
            </a:r>
          </a:p>
          <a:p>
            <a:pPr marL="1578715" lvl="1" indent="-571282">
              <a:buFont typeface="Wingdings" charset="2"/>
              <a:buChar char="²"/>
            </a:pPr>
            <a:r>
              <a:rPr lang="en-US" dirty="0">
                <a:solidFill>
                  <a:srgbClr val="FFFFFF"/>
                </a:solidFill>
                <a:latin typeface="Century Gothic"/>
                <a:cs typeface="Century Gothic"/>
              </a:rPr>
              <a:t>Error trace</a:t>
            </a:r>
          </a:p>
          <a:p>
            <a:pPr marL="1578715" lvl="1" indent="-571282">
              <a:buFont typeface="Wingdings" charset="2"/>
              <a:buChar char="²"/>
            </a:pPr>
            <a:r>
              <a:rPr lang="en-US" dirty="0">
                <a:solidFill>
                  <a:srgbClr val="FFFFFF"/>
                </a:solidFill>
                <a:latin typeface="Century Gothic"/>
                <a:cs typeface="Century Gothic"/>
              </a:rPr>
              <a:t>Error logging</a:t>
            </a:r>
          </a:p>
          <a:p>
            <a:pPr marL="1578715" lvl="1" indent="-571282">
              <a:buFont typeface="Wingdings" charset="2"/>
              <a:buChar char="²"/>
            </a:pPr>
            <a:r>
              <a:rPr lang="en-US" dirty="0">
                <a:solidFill>
                  <a:srgbClr val="FFFFFF"/>
                </a:solidFill>
                <a:latin typeface="Century Gothic"/>
                <a:cs typeface="Century Gothic"/>
              </a:rPr>
              <a:t>Synchronous and asynchronous error handling</a:t>
            </a:r>
          </a:p>
          <a:p>
            <a:pPr marL="1578715" lvl="1" indent="-571282">
              <a:buFont typeface="Wingdings" charset="2"/>
              <a:buChar char="²"/>
            </a:pPr>
            <a:r>
              <a:rPr lang="en-US" dirty="0">
                <a:solidFill>
                  <a:srgbClr val="FFFFFF"/>
                </a:solidFill>
                <a:latin typeface="Century Gothic"/>
                <a:cs typeface="Century Gothic"/>
              </a:rPr>
              <a:t>Error browsing and definition </a:t>
            </a:r>
            <a:r>
              <a:rPr lang="en-US" dirty="0" smtClean="0">
                <a:solidFill>
                  <a:srgbClr val="FFFFFF"/>
                </a:solidFill>
                <a:latin typeface="Century Gothic"/>
                <a:cs typeface="Century Gothic"/>
              </a:rPr>
              <a:t>tools</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1246201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3422</Words>
  <Application>Microsoft Macintosh PowerPoint</Application>
  <PresentationFormat>Custom</PresentationFormat>
  <Paragraphs>223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Tio</vt:lpstr>
      <vt:lpstr>ALMA Common Software Basic Track</vt:lpstr>
      <vt:lpstr>ACS Command Center: starting/stopping ACS</vt:lpstr>
      <vt:lpstr>ACS Services</vt:lpstr>
      <vt:lpstr>Messaging</vt:lpstr>
      <vt:lpstr>Messaging tools: object explorer</vt:lpstr>
      <vt:lpstr>Messaging tools: event browser</vt:lpstr>
      <vt:lpstr>Logging system</vt:lpstr>
      <vt:lpstr>Logging tools: jlog logging client</vt:lpstr>
      <vt:lpstr>Error System</vt:lpstr>
      <vt:lpstr>Alarm System</vt:lpstr>
      <vt:lpstr>Configuration Database</vt:lpstr>
      <vt:lpstr>Configuration Database Browser</vt:lpstr>
      <vt:lpstr>Sampling System</vt:lpstr>
      <vt:lpstr>Component simulation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Jorge Ibsen</cp:lastModifiedBy>
  <cp:revision>58</cp:revision>
  <cp:lastPrinted>2014-06-23T18:09:53Z</cp:lastPrinted>
  <dcterms:created xsi:type="dcterms:W3CDTF">2014-06-22T04:04:53Z</dcterms:created>
  <dcterms:modified xsi:type="dcterms:W3CDTF">2014-09-07T22:36:51Z</dcterms:modified>
</cp:coreProperties>
</file>