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1"/>
  </p:notesMasterIdLst>
  <p:sldIdLst>
    <p:sldId id="259" r:id="rId2"/>
    <p:sldId id="306" r:id="rId3"/>
    <p:sldId id="315" r:id="rId4"/>
    <p:sldId id="334" r:id="rId5"/>
    <p:sldId id="336" r:id="rId6"/>
    <p:sldId id="337" r:id="rId7"/>
    <p:sldId id="338" r:id="rId8"/>
    <p:sldId id="339" r:id="rId9"/>
    <p:sldId id="258" r:id="rId10"/>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snapToGrid="0" snapToObjects="1">
      <p:cViewPr varScale="1">
        <p:scale>
          <a:sx n="43" d="100"/>
          <a:sy n="43" d="100"/>
        </p:scale>
        <p:origin x="-1784" y="-136"/>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07-09-14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‹Nr.›</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8</a:t>
            </a:fld>
            <a:endParaRPr lang="en-US"/>
          </a:p>
        </p:txBody>
      </p:sp>
    </p:spTree>
    <p:extLst>
      <p:ext uri="{BB962C8B-B14F-4D97-AF65-F5344CB8AC3E}">
        <p14:creationId xmlns:p14="http://schemas.microsoft.com/office/powerpoint/2010/main" val="36995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1">
                <a:solidFill>
                  <a:srgbClr val="FFC538"/>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br>
              <a:rPr lang="en-US" b="0" dirty="0" smtClean="0">
                <a:solidFill>
                  <a:srgbClr val="C6D9F1"/>
                </a:solidFill>
              </a:rPr>
            </a:br>
            <a:r>
              <a:rPr lang="en-US" sz="4400" b="0" dirty="0" smtClean="0">
                <a:solidFill>
                  <a:srgbClr val="C6D9F1"/>
                </a:solidFill>
              </a:rPr>
              <a:t>Basic Track</a:t>
            </a:r>
            <a:endParaRPr lang="en-US" sz="44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Project Lifecycle</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Introduction</a:t>
            </a:r>
            <a:endParaRPr lang="en-US" dirty="0"/>
          </a:p>
        </p:txBody>
      </p:sp>
      <p:sp>
        <p:nvSpPr>
          <p:cNvPr id="3" name="TextBox 2"/>
          <p:cNvSpPr txBox="1"/>
          <p:nvPr/>
        </p:nvSpPr>
        <p:spPr>
          <a:xfrm>
            <a:off x="705573" y="2845791"/>
            <a:ext cx="16627972" cy="4893613"/>
          </a:xfrm>
          <a:prstGeom prst="rect">
            <a:avLst/>
          </a:prstGeom>
          <a:noFill/>
        </p:spPr>
        <p:txBody>
          <a:bodyPr wrap="square" lIns="91405" tIns="45703" rIns="91405" bIns="45703" rtlCol="0">
            <a:spAutoFit/>
          </a:bodyPr>
          <a:lstStyle/>
          <a:p>
            <a:r>
              <a:rPr lang="en-US" dirty="0">
                <a:solidFill>
                  <a:srgbClr val="FFFFFF"/>
                </a:solidFill>
                <a:latin typeface="Century Gothic"/>
                <a:cs typeface="Century Gothic"/>
              </a:rPr>
              <a:t>ACS related development:</a:t>
            </a:r>
          </a:p>
          <a:p>
            <a:pPr marL="571282" indent="-571282">
              <a:buFont typeface="Wingdings" charset="2"/>
              <a:buChar char="²"/>
            </a:pPr>
            <a:r>
              <a:rPr lang="en-US" dirty="0">
                <a:solidFill>
                  <a:srgbClr val="FFFFFF"/>
                </a:solidFill>
                <a:latin typeface="Century Gothic"/>
                <a:cs typeface="Century Gothic"/>
              </a:rPr>
              <a:t>Short cycles</a:t>
            </a:r>
          </a:p>
          <a:p>
            <a:pPr marL="571282" indent="-571282">
              <a:buFont typeface="Wingdings" charset="2"/>
              <a:buChar char="²"/>
            </a:pPr>
            <a:r>
              <a:rPr lang="en-US" dirty="0">
                <a:solidFill>
                  <a:srgbClr val="FFFFFF"/>
                </a:solidFill>
                <a:latin typeface="Century Gothic"/>
                <a:cs typeface="Century Gothic"/>
              </a:rPr>
              <a:t>Functionalities added </a:t>
            </a:r>
            <a:r>
              <a:rPr lang="en-US" dirty="0" err="1" smtClean="0">
                <a:solidFill>
                  <a:srgbClr val="FFFFFF"/>
                </a:solidFill>
                <a:latin typeface="Century Gothic"/>
                <a:cs typeface="Century Gothic"/>
              </a:rPr>
              <a:t>incrementaly</a:t>
            </a:r>
            <a:endParaRPr lang="en-US" dirty="0" smtClean="0">
              <a:solidFill>
                <a:srgbClr val="FFFFFF"/>
              </a:solidFill>
              <a:latin typeface="Century Gothic"/>
              <a:cs typeface="Century Gothic"/>
            </a:endParaRPr>
          </a:p>
          <a:p>
            <a:endParaRPr lang="en-US" dirty="0">
              <a:solidFill>
                <a:srgbClr val="FFFFFF"/>
              </a:solidFill>
              <a:latin typeface="Century Gothic"/>
              <a:cs typeface="Century Gothic"/>
            </a:endParaRPr>
          </a:p>
          <a:p>
            <a:r>
              <a:rPr lang="en-US" dirty="0" smtClean="0">
                <a:solidFill>
                  <a:srgbClr val="FFFFFF"/>
                </a:solidFill>
                <a:latin typeface="Century Gothic"/>
                <a:cs typeface="Century Gothic"/>
              </a:rPr>
              <a:t>Main </a:t>
            </a:r>
            <a:r>
              <a:rPr lang="en-US" dirty="0">
                <a:solidFill>
                  <a:srgbClr val="FFFFFF"/>
                </a:solidFill>
                <a:latin typeface="Century Gothic"/>
                <a:cs typeface="Century Gothic"/>
              </a:rPr>
              <a:t>steps during each cycle:</a:t>
            </a:r>
          </a:p>
          <a:p>
            <a:pPr marL="571282" indent="-571282">
              <a:buFont typeface="Wingdings" charset="2"/>
              <a:buChar char="²"/>
            </a:pPr>
            <a:r>
              <a:rPr lang="en-US" dirty="0">
                <a:solidFill>
                  <a:srgbClr val="FFFFFF"/>
                </a:solidFill>
                <a:latin typeface="Century Gothic"/>
                <a:cs typeface="Century Gothic"/>
              </a:rPr>
              <a:t>Requirements capture</a:t>
            </a:r>
          </a:p>
          <a:p>
            <a:pPr marL="571282" indent="-571282">
              <a:buFont typeface="Wingdings" charset="2"/>
              <a:buChar char="²"/>
            </a:pPr>
            <a:r>
              <a:rPr lang="en-US" dirty="0">
                <a:solidFill>
                  <a:srgbClr val="FFFFFF"/>
                </a:solidFill>
                <a:latin typeface="Century Gothic"/>
                <a:cs typeface="Century Gothic"/>
              </a:rPr>
              <a:t>Implementation</a:t>
            </a:r>
          </a:p>
          <a:p>
            <a:pPr marL="571282" indent="-571282">
              <a:buFont typeface="Wingdings" charset="2"/>
              <a:buChar char="²"/>
            </a:pPr>
            <a:r>
              <a:rPr lang="en-US" dirty="0">
                <a:solidFill>
                  <a:srgbClr val="FFFFFF"/>
                </a:solidFill>
                <a:latin typeface="Century Gothic"/>
                <a:cs typeface="Century Gothic"/>
              </a:rPr>
              <a:t>Integration</a:t>
            </a:r>
          </a:p>
        </p:txBody>
      </p: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Requirements Capture</a:t>
            </a:r>
            <a:endParaRPr lang="en-US" dirty="0"/>
          </a:p>
        </p:txBody>
      </p:sp>
      <p:sp>
        <p:nvSpPr>
          <p:cNvPr id="3" name="TextBox 2"/>
          <p:cNvSpPr txBox="1"/>
          <p:nvPr/>
        </p:nvSpPr>
        <p:spPr>
          <a:xfrm>
            <a:off x="705573" y="2845791"/>
            <a:ext cx="16627972" cy="4293448"/>
          </a:xfrm>
          <a:prstGeom prst="rect">
            <a:avLst/>
          </a:prstGeom>
          <a:noFill/>
        </p:spPr>
        <p:txBody>
          <a:bodyPr wrap="square" lIns="91405" tIns="45703" rIns="91405" bIns="45703" rtlCol="0">
            <a:spAutoFit/>
          </a:bodyPr>
          <a:lstStyle/>
          <a:p>
            <a:pPr marL="571282" indent="-571282">
              <a:buFont typeface="Wingdings" charset="2"/>
              <a:buChar char="²"/>
            </a:pPr>
            <a:r>
              <a:rPr lang="en-US" dirty="0" smtClean="0">
                <a:solidFill>
                  <a:srgbClr val="FFFFFF"/>
                </a:solidFill>
                <a:latin typeface="Century Gothic"/>
                <a:cs typeface="Century Gothic"/>
              </a:rPr>
              <a:t>Goal: group functionalities in high-level “components”, identified by their interfaces</a:t>
            </a:r>
          </a:p>
          <a:p>
            <a:pPr marL="571282" indent="-571282">
              <a:buFont typeface="Wingdings" charset="2"/>
              <a:buChar char="²"/>
            </a:pPr>
            <a:r>
              <a:rPr lang="en-US" dirty="0" smtClean="0">
                <a:solidFill>
                  <a:srgbClr val="FFFFFF"/>
                </a:solidFill>
                <a:latin typeface="Century Gothic"/>
                <a:cs typeface="Century Gothic"/>
              </a:rPr>
              <a:t>Language independent</a:t>
            </a:r>
          </a:p>
          <a:p>
            <a:pPr marL="571282" indent="-571282">
              <a:buFont typeface="Wingdings" charset="2"/>
              <a:buChar char="²"/>
            </a:pPr>
            <a:r>
              <a:rPr lang="en-US" dirty="0" smtClean="0">
                <a:solidFill>
                  <a:srgbClr val="FFFFFF"/>
                </a:solidFill>
                <a:latin typeface="Century Gothic"/>
                <a:cs typeface="Century Gothic"/>
              </a:rPr>
              <a:t>Steps:</a:t>
            </a:r>
          </a:p>
          <a:p>
            <a:pPr marL="1578715" lvl="1" indent="-571282">
              <a:buFont typeface="Wingdings" charset="2"/>
              <a:buChar char="²"/>
            </a:pPr>
            <a:r>
              <a:rPr lang="en-US" dirty="0" smtClean="0">
                <a:solidFill>
                  <a:srgbClr val="FFFFFF"/>
                </a:solidFill>
                <a:latin typeface="Century Gothic"/>
                <a:cs typeface="Century Gothic"/>
              </a:rPr>
              <a:t>Requirements identification → Use cases</a:t>
            </a:r>
          </a:p>
          <a:p>
            <a:pPr marL="1578715" lvl="1" indent="-571282">
              <a:buFont typeface="Wingdings" charset="2"/>
              <a:buChar char="²"/>
            </a:pPr>
            <a:r>
              <a:rPr lang="en-US" dirty="0" smtClean="0">
                <a:solidFill>
                  <a:srgbClr val="FFFFFF"/>
                </a:solidFill>
                <a:latin typeface="Century Gothic"/>
                <a:cs typeface="Century Gothic"/>
              </a:rPr>
              <a:t>Interfaces identification and component breakdown</a:t>
            </a:r>
          </a:p>
          <a:p>
            <a:pPr marL="1578715" lvl="1" indent="-571282">
              <a:buFont typeface="Wingdings" charset="2"/>
              <a:buChar char="²"/>
            </a:pPr>
            <a:r>
              <a:rPr lang="en-US" dirty="0" smtClean="0">
                <a:solidFill>
                  <a:srgbClr val="FFFFFF"/>
                </a:solidFill>
                <a:latin typeface="Century Gothic"/>
                <a:cs typeface="Century Gothic"/>
              </a:rPr>
              <a:t>Subsystem/module creation</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4120635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Implementation (I)</a:t>
            </a:r>
            <a:endParaRPr lang="en-US" dirty="0"/>
          </a:p>
        </p:txBody>
      </p:sp>
      <p:sp>
        <p:nvSpPr>
          <p:cNvPr id="3" name="TextBox 2"/>
          <p:cNvSpPr txBox="1"/>
          <p:nvPr/>
        </p:nvSpPr>
        <p:spPr>
          <a:xfrm>
            <a:off x="705573" y="2845791"/>
            <a:ext cx="16627972" cy="4293448"/>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Main steps (not necessarily in sequential order!):</a:t>
            </a:r>
          </a:p>
          <a:p>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Component IDL interface (language independent)</a:t>
            </a:r>
          </a:p>
          <a:p>
            <a:pPr marL="571282" indent="-571282">
              <a:buFont typeface="Wingdings" charset="2"/>
              <a:buChar char="²"/>
            </a:pPr>
            <a:r>
              <a:rPr lang="en-US" dirty="0">
                <a:solidFill>
                  <a:srgbClr val="FFFFFF"/>
                </a:solidFill>
                <a:latin typeface="Century Gothic"/>
                <a:cs typeface="Century Gothic"/>
              </a:rPr>
              <a:t>Component simulation</a:t>
            </a:r>
          </a:p>
          <a:p>
            <a:pPr marL="571282" indent="-571282">
              <a:buFont typeface="Wingdings" charset="2"/>
              <a:buChar char="²"/>
            </a:pPr>
            <a:r>
              <a:rPr lang="en-US" dirty="0" smtClean="0">
                <a:solidFill>
                  <a:srgbClr val="FFFFFF"/>
                </a:solidFill>
                <a:latin typeface="Century Gothic"/>
                <a:cs typeface="Century Gothic"/>
              </a:rPr>
              <a:t>Component interface </a:t>
            </a:r>
            <a:r>
              <a:rPr lang="en-US" dirty="0">
                <a:solidFill>
                  <a:srgbClr val="FFFFFF"/>
                </a:solidFill>
                <a:latin typeface="Century Gothic"/>
                <a:cs typeface="Century Gothic"/>
              </a:rPr>
              <a:t>implementation (language specific)</a:t>
            </a:r>
          </a:p>
          <a:p>
            <a:pPr marL="571282" indent="-571282">
              <a:buFont typeface="Wingdings" charset="2"/>
              <a:buChar char="²"/>
            </a:pPr>
            <a:r>
              <a:rPr lang="en-US" dirty="0" smtClean="0">
                <a:solidFill>
                  <a:srgbClr val="FFFFFF"/>
                </a:solidFill>
                <a:latin typeface="Century Gothic"/>
                <a:cs typeface="Century Gothic"/>
              </a:rPr>
              <a:t>Component </a:t>
            </a:r>
            <a:r>
              <a:rPr lang="en-US" dirty="0">
                <a:solidFill>
                  <a:srgbClr val="FFFFFF"/>
                </a:solidFill>
                <a:latin typeface="Century Gothic"/>
                <a:cs typeface="Century Gothic"/>
              </a:rPr>
              <a:t>and high level tests implementation</a:t>
            </a:r>
          </a:p>
          <a:p>
            <a:pPr marL="571282" indent="-571282">
              <a:buFont typeface="Wingdings" charset="2"/>
              <a:buChar char="²"/>
            </a:pPr>
            <a:r>
              <a:rPr lang="en-US" dirty="0">
                <a:solidFill>
                  <a:srgbClr val="FFFFFF"/>
                </a:solidFill>
                <a:latin typeface="Century Gothic"/>
                <a:cs typeface="Century Gothic"/>
              </a:rPr>
              <a:t>Component functionality implementation</a:t>
            </a:r>
          </a:p>
        </p:txBody>
      </p:sp>
    </p:spTree>
    <p:extLst>
      <p:ext uri="{BB962C8B-B14F-4D97-AF65-F5344CB8AC3E}">
        <p14:creationId xmlns:p14="http://schemas.microsoft.com/office/powerpoint/2010/main" val="1860562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Implementation (II)</a:t>
            </a:r>
            <a:endParaRPr lang="en-US" dirty="0"/>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r>
              <a:rPr lang="en-US" dirty="0" smtClean="0">
                <a:solidFill>
                  <a:srgbClr val="FFFFFF"/>
                </a:solidFill>
                <a:latin typeface="Century Gothic"/>
                <a:cs typeface="Century Gothic"/>
              </a:rPr>
              <a:t>Tests </a:t>
            </a:r>
            <a:r>
              <a:rPr lang="en-US" dirty="0">
                <a:solidFill>
                  <a:srgbClr val="FFFFFF"/>
                </a:solidFill>
                <a:latin typeface="Century Gothic"/>
                <a:cs typeface="Century Gothic"/>
              </a:rPr>
              <a:t>are an integral part of the implementation (test-driven development</a:t>
            </a:r>
            <a:r>
              <a:rPr lang="en-US" dirty="0" smtClean="0">
                <a:solidFill>
                  <a:srgbClr val="FFFFFF"/>
                </a:solidFill>
                <a:latin typeface="Century Gothic"/>
                <a:cs typeface="Century Gothic"/>
              </a:rPr>
              <a:t>). The main test </a:t>
            </a:r>
            <a:r>
              <a:rPr lang="en-US" dirty="0">
                <a:solidFill>
                  <a:srgbClr val="FFFFFF"/>
                </a:solidFill>
                <a:latin typeface="Century Gothic"/>
                <a:cs typeface="Century Gothic"/>
              </a:rPr>
              <a:t>layers</a:t>
            </a:r>
            <a:r>
              <a:rPr lang="en-US" dirty="0" smtClean="0">
                <a:solidFill>
                  <a:srgbClr val="FFFFFF"/>
                </a:solidFill>
                <a:latin typeface="Century Gothic"/>
                <a:cs typeface="Century Gothic"/>
              </a:rPr>
              <a:t>:</a:t>
            </a:r>
          </a:p>
          <a:p>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Class level: unit tests</a:t>
            </a:r>
          </a:p>
          <a:p>
            <a:pPr marL="571282" indent="-571282">
              <a:buFont typeface="Wingdings" charset="2"/>
              <a:buChar char="²"/>
            </a:pPr>
            <a:r>
              <a:rPr lang="en-US" dirty="0" smtClean="0">
                <a:solidFill>
                  <a:srgbClr val="FFFFFF"/>
                </a:solidFill>
                <a:latin typeface="Century Gothic"/>
                <a:cs typeface="Century Gothic"/>
              </a:rPr>
              <a:t>Component level: component tests through IDL interface access</a:t>
            </a:r>
            <a:endParaRPr lang="en-US" dirty="0">
              <a:solidFill>
                <a:srgbClr val="FFFFFF"/>
              </a:solidFill>
              <a:latin typeface="Century Gothic"/>
              <a:cs typeface="Century Gothic"/>
            </a:endParaRPr>
          </a:p>
          <a:p>
            <a:pPr marL="571282" indent="-571282">
              <a:buFont typeface="Wingdings" charset="2"/>
              <a:buChar char="²"/>
            </a:pPr>
            <a:r>
              <a:rPr lang="en-US" dirty="0" smtClean="0">
                <a:solidFill>
                  <a:srgbClr val="FFFFFF"/>
                </a:solidFill>
                <a:latin typeface="Century Gothic"/>
                <a:cs typeface="Century Gothic"/>
              </a:rPr>
              <a:t>System tests: End</a:t>
            </a:r>
            <a:r>
              <a:rPr lang="en-US" dirty="0">
                <a:solidFill>
                  <a:srgbClr val="FFFFFF"/>
                </a:solidFill>
                <a:latin typeface="Century Gothic"/>
                <a:cs typeface="Century Gothic"/>
              </a:rPr>
              <a:t>-to-</a:t>
            </a:r>
            <a:r>
              <a:rPr lang="en-US" dirty="0" smtClean="0">
                <a:solidFill>
                  <a:srgbClr val="FFFFFF"/>
                </a:solidFill>
                <a:latin typeface="Century Gothic"/>
                <a:cs typeface="Century Gothic"/>
              </a:rPr>
              <a:t>end subsystem tests</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1581479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Implementation (III)</a:t>
            </a:r>
            <a:endParaRPr lang="en-US" dirty="0"/>
          </a:p>
        </p:txBody>
      </p:sp>
      <p:sp>
        <p:nvSpPr>
          <p:cNvPr id="3" name="TextBox 2"/>
          <p:cNvSpPr txBox="1"/>
          <p:nvPr/>
        </p:nvSpPr>
        <p:spPr>
          <a:xfrm>
            <a:off x="705573" y="2845791"/>
            <a:ext cx="16627972" cy="6093941"/>
          </a:xfrm>
          <a:prstGeom prst="rect">
            <a:avLst/>
          </a:prstGeom>
          <a:noFill/>
        </p:spPr>
        <p:txBody>
          <a:bodyPr wrap="square" lIns="91405" tIns="45703" rIns="91405" bIns="45703" rtlCol="0">
            <a:spAutoFit/>
          </a:bodyPr>
          <a:lstStyle/>
          <a:p>
            <a:pPr marL="571500" indent="-571500">
              <a:buFont typeface="Wingdings" charset="2"/>
              <a:buChar char="²"/>
            </a:pPr>
            <a:r>
              <a:rPr lang="en-US" dirty="0" smtClean="0">
                <a:solidFill>
                  <a:srgbClr val="FFFFFF"/>
                </a:solidFill>
                <a:latin typeface="Century Gothic"/>
                <a:cs typeface="Century Gothic"/>
              </a:rPr>
              <a:t>Unit tests</a:t>
            </a:r>
          </a:p>
          <a:p>
            <a:pPr marL="1578933" lvl="1" indent="-571500">
              <a:buFont typeface="Wingdings" charset="2"/>
              <a:buChar char="²"/>
            </a:pPr>
            <a:r>
              <a:rPr lang="en-US" dirty="0" smtClean="0">
                <a:solidFill>
                  <a:srgbClr val="FFFFFF"/>
                </a:solidFill>
                <a:latin typeface="Century Gothic"/>
                <a:cs typeface="Century Gothic"/>
              </a:rPr>
              <a:t>Implementation </a:t>
            </a:r>
            <a:r>
              <a:rPr lang="en-US" dirty="0">
                <a:solidFill>
                  <a:srgbClr val="FFFFFF"/>
                </a:solidFill>
                <a:latin typeface="Century Gothic"/>
                <a:cs typeface="Century Gothic"/>
              </a:rPr>
              <a:t>language </a:t>
            </a:r>
            <a:r>
              <a:rPr lang="en-US" dirty="0" smtClean="0">
                <a:solidFill>
                  <a:srgbClr val="FFFFFF"/>
                </a:solidFill>
                <a:latin typeface="Century Gothic"/>
                <a:cs typeface="Century Gothic"/>
              </a:rPr>
              <a:t>specific</a:t>
            </a:r>
            <a:endParaRPr lang="en-US" dirty="0">
              <a:solidFill>
                <a:srgbClr val="FFFFFF"/>
              </a:solidFill>
              <a:latin typeface="Century Gothic"/>
              <a:cs typeface="Century Gothic"/>
            </a:endParaRPr>
          </a:p>
          <a:p>
            <a:pPr marL="1578933" lvl="1" indent="-571500">
              <a:buFont typeface="Wingdings" charset="2"/>
              <a:buChar char="²"/>
            </a:pPr>
            <a:r>
              <a:rPr lang="en-US" dirty="0" smtClean="0">
                <a:solidFill>
                  <a:srgbClr val="FFFFFF"/>
                </a:solidFill>
                <a:latin typeface="Century Gothic"/>
                <a:cs typeface="Century Gothic"/>
              </a:rPr>
              <a:t>Written </a:t>
            </a:r>
            <a:r>
              <a:rPr lang="en-US" dirty="0">
                <a:solidFill>
                  <a:srgbClr val="FFFFFF"/>
                </a:solidFill>
                <a:latin typeface="Century Gothic"/>
                <a:cs typeface="Century Gothic"/>
              </a:rPr>
              <a:t>by component developer</a:t>
            </a:r>
          </a:p>
          <a:p>
            <a:pPr marL="571282" indent="-571282">
              <a:buFont typeface="Wingdings" charset="2"/>
              <a:buChar char="²"/>
            </a:pPr>
            <a:r>
              <a:rPr lang="en-US" dirty="0">
                <a:solidFill>
                  <a:srgbClr val="FFFFFF"/>
                </a:solidFill>
                <a:latin typeface="Century Gothic"/>
                <a:cs typeface="Century Gothic"/>
              </a:rPr>
              <a:t>Component </a:t>
            </a:r>
            <a:r>
              <a:rPr lang="en-US" dirty="0" smtClean="0">
                <a:solidFill>
                  <a:srgbClr val="FFFFFF"/>
                </a:solidFill>
                <a:latin typeface="Century Gothic"/>
                <a:cs typeface="Century Gothic"/>
              </a:rPr>
              <a:t>tests</a:t>
            </a:r>
          </a:p>
          <a:p>
            <a:pPr marL="1578715" lvl="1" indent="-571282">
              <a:buFont typeface="Wingdings" charset="2"/>
              <a:buChar char="²"/>
            </a:pPr>
            <a:r>
              <a:rPr lang="en-US" dirty="0" smtClean="0">
                <a:solidFill>
                  <a:srgbClr val="FFFFFF"/>
                </a:solidFill>
                <a:latin typeface="Century Gothic"/>
                <a:cs typeface="Century Gothic"/>
              </a:rPr>
              <a:t>Component </a:t>
            </a:r>
            <a:r>
              <a:rPr lang="en-US" dirty="0">
                <a:solidFill>
                  <a:srgbClr val="FFFFFF"/>
                </a:solidFill>
                <a:latin typeface="Century Gothic"/>
                <a:cs typeface="Century Gothic"/>
              </a:rPr>
              <a:t>interface </a:t>
            </a:r>
            <a:r>
              <a:rPr lang="en-US" dirty="0" smtClean="0">
                <a:solidFill>
                  <a:srgbClr val="FFFFFF"/>
                </a:solidFill>
                <a:latin typeface="Century Gothic"/>
                <a:cs typeface="Century Gothic"/>
              </a:rPr>
              <a:t>specific</a:t>
            </a:r>
          </a:p>
          <a:p>
            <a:pPr marL="1578715" lvl="1" indent="-571282">
              <a:buFont typeface="Wingdings" charset="2"/>
              <a:buChar char="²"/>
            </a:pPr>
            <a:r>
              <a:rPr lang="en-US" dirty="0" smtClean="0">
                <a:solidFill>
                  <a:srgbClr val="FFFFFF"/>
                </a:solidFill>
                <a:latin typeface="Century Gothic"/>
                <a:cs typeface="Century Gothic"/>
              </a:rPr>
              <a:t>Language independent</a:t>
            </a:r>
            <a:endParaRPr lang="en-US" dirty="0">
              <a:solidFill>
                <a:srgbClr val="FFFFFF"/>
              </a:solidFill>
              <a:latin typeface="Century Gothic"/>
              <a:cs typeface="Century Gothic"/>
            </a:endParaRPr>
          </a:p>
          <a:p>
            <a:pPr marL="1578715" lvl="1" indent="-571282">
              <a:buFont typeface="Wingdings" charset="2"/>
              <a:buChar char="²"/>
            </a:pPr>
            <a:r>
              <a:rPr lang="en-US" dirty="0" smtClean="0">
                <a:solidFill>
                  <a:srgbClr val="FFFFFF"/>
                </a:solidFill>
                <a:latin typeface="Century Gothic"/>
                <a:cs typeface="Century Gothic"/>
              </a:rPr>
              <a:t>Written </a:t>
            </a:r>
            <a:r>
              <a:rPr lang="en-US" dirty="0">
                <a:solidFill>
                  <a:srgbClr val="FFFFFF"/>
                </a:solidFill>
                <a:latin typeface="Century Gothic"/>
                <a:cs typeface="Century Gothic"/>
              </a:rPr>
              <a:t>by component developer or integration team</a:t>
            </a:r>
          </a:p>
          <a:p>
            <a:pPr marL="571282" indent="-571282">
              <a:buFont typeface="Wingdings" charset="2"/>
              <a:buChar char="²"/>
            </a:pPr>
            <a:r>
              <a:rPr lang="en-US" dirty="0">
                <a:solidFill>
                  <a:srgbClr val="FFFFFF"/>
                </a:solidFill>
                <a:latin typeface="Century Gothic"/>
                <a:cs typeface="Century Gothic"/>
              </a:rPr>
              <a:t>End-to-end/Subsystem </a:t>
            </a:r>
            <a:r>
              <a:rPr lang="en-US" dirty="0" smtClean="0">
                <a:solidFill>
                  <a:srgbClr val="FFFFFF"/>
                </a:solidFill>
                <a:latin typeface="Century Gothic"/>
                <a:cs typeface="Century Gothic"/>
              </a:rPr>
              <a:t>tests</a:t>
            </a:r>
          </a:p>
          <a:p>
            <a:pPr marL="1578715" lvl="1" indent="-571282">
              <a:buFont typeface="Wingdings" charset="2"/>
              <a:buChar char="²"/>
            </a:pPr>
            <a:r>
              <a:rPr lang="en-US" dirty="0" smtClean="0">
                <a:solidFill>
                  <a:srgbClr val="FFFFFF"/>
                </a:solidFill>
                <a:latin typeface="Century Gothic"/>
                <a:cs typeface="Century Gothic"/>
              </a:rPr>
              <a:t>Overall </a:t>
            </a:r>
            <a:r>
              <a:rPr lang="en-US" dirty="0">
                <a:solidFill>
                  <a:srgbClr val="FFFFFF"/>
                </a:solidFill>
                <a:latin typeface="Century Gothic"/>
                <a:cs typeface="Century Gothic"/>
              </a:rPr>
              <a:t>subsystem requirements </a:t>
            </a:r>
            <a:r>
              <a:rPr lang="en-US" dirty="0" smtClean="0">
                <a:solidFill>
                  <a:srgbClr val="FFFFFF"/>
                </a:solidFill>
                <a:latin typeface="Century Gothic"/>
                <a:cs typeface="Century Gothic"/>
              </a:rPr>
              <a:t>related</a:t>
            </a:r>
            <a:endParaRPr lang="en-US" dirty="0">
              <a:solidFill>
                <a:srgbClr val="FFFFFF"/>
              </a:solidFill>
              <a:latin typeface="Century Gothic"/>
              <a:cs typeface="Century Gothic"/>
            </a:endParaRPr>
          </a:p>
          <a:p>
            <a:pPr marL="1578715" lvl="1" indent="-571282">
              <a:buFont typeface="Wingdings" charset="2"/>
              <a:buChar char="²"/>
            </a:pPr>
            <a:r>
              <a:rPr lang="en-US" dirty="0" smtClean="0">
                <a:solidFill>
                  <a:srgbClr val="FFFFFF"/>
                </a:solidFill>
                <a:latin typeface="Century Gothic"/>
                <a:cs typeface="Century Gothic"/>
              </a:rPr>
              <a:t>Written </a:t>
            </a:r>
            <a:r>
              <a:rPr lang="en-US" dirty="0">
                <a:solidFill>
                  <a:srgbClr val="FFFFFF"/>
                </a:solidFill>
                <a:latin typeface="Century Gothic"/>
                <a:cs typeface="Century Gothic"/>
              </a:rPr>
              <a:t>by the integration team</a:t>
            </a:r>
          </a:p>
        </p:txBody>
      </p:sp>
    </p:spTree>
    <p:extLst>
      <p:ext uri="{BB962C8B-B14F-4D97-AF65-F5344CB8AC3E}">
        <p14:creationId xmlns:p14="http://schemas.microsoft.com/office/powerpoint/2010/main" val="41366459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Integration</a:t>
            </a:r>
            <a:endParaRPr lang="en-US" dirty="0"/>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Deploy all the components together in an integrated configuration database (CDB)</a:t>
            </a:r>
          </a:p>
          <a:p>
            <a:pPr marL="571500" indent="-571500">
              <a:buFont typeface="Wingdings" charset="2"/>
              <a:buChar char="²"/>
            </a:pPr>
            <a:r>
              <a:rPr lang="en-US" dirty="0">
                <a:solidFill>
                  <a:srgbClr val="FFFFFF"/>
                </a:solidFill>
                <a:latin typeface="Century Gothic"/>
                <a:cs typeface="Century Gothic"/>
              </a:rPr>
              <a:t>Complexity depends on the number of components and interactions between components</a:t>
            </a:r>
          </a:p>
          <a:p>
            <a:pPr marL="571500" indent="-571500">
              <a:buFont typeface="Wingdings" charset="2"/>
              <a:buChar char="²"/>
            </a:pPr>
            <a:r>
              <a:rPr lang="en-US" dirty="0">
                <a:solidFill>
                  <a:srgbClr val="FFFFFF"/>
                </a:solidFill>
                <a:latin typeface="Century Gothic"/>
                <a:cs typeface="Century Gothic"/>
              </a:rPr>
              <a:t>Main focus on high-level/end-to-end test execution</a:t>
            </a:r>
          </a:p>
        </p:txBody>
      </p:sp>
    </p:spTree>
    <p:extLst>
      <p:ext uri="{BB962C8B-B14F-4D97-AF65-F5344CB8AC3E}">
        <p14:creationId xmlns:p14="http://schemas.microsoft.com/office/powerpoint/2010/main" val="693504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And then …</a:t>
            </a:r>
            <a:endParaRPr lang="en-US" dirty="0"/>
          </a:p>
        </p:txBody>
      </p:sp>
      <p:sp>
        <p:nvSpPr>
          <p:cNvPr id="3" name="TextBox 2"/>
          <p:cNvSpPr txBox="1"/>
          <p:nvPr/>
        </p:nvSpPr>
        <p:spPr>
          <a:xfrm>
            <a:off x="705573" y="6305700"/>
            <a:ext cx="16627972" cy="923295"/>
          </a:xfrm>
          <a:prstGeom prst="rect">
            <a:avLst/>
          </a:prstGeom>
          <a:noFill/>
        </p:spPr>
        <p:txBody>
          <a:bodyPr wrap="square" lIns="91405" tIns="45703" rIns="91405" bIns="45703" rtlCol="0">
            <a:spAutoFit/>
          </a:bodyPr>
          <a:lstStyle/>
          <a:p>
            <a:pPr algn="ctr"/>
            <a:r>
              <a:rPr lang="en-US" sz="5400" dirty="0" smtClean="0">
                <a:solidFill>
                  <a:srgbClr val="FFFFFF"/>
                </a:solidFill>
                <a:latin typeface="Century Gothic"/>
                <a:cs typeface="Century Gothic"/>
              </a:rPr>
              <a:t>... </a:t>
            </a:r>
            <a:r>
              <a:rPr lang="en-US" sz="5400" dirty="0">
                <a:solidFill>
                  <a:srgbClr val="FFFFFF"/>
                </a:solidFill>
                <a:latin typeface="Century Gothic"/>
                <a:cs typeface="Century Gothic"/>
              </a:rPr>
              <a:t>a</a:t>
            </a:r>
            <a:r>
              <a:rPr lang="en-US" sz="5400" dirty="0" smtClean="0">
                <a:solidFill>
                  <a:srgbClr val="FFFFFF"/>
                </a:solidFill>
                <a:latin typeface="Century Gothic"/>
                <a:cs typeface="Century Gothic"/>
              </a:rPr>
              <a:t>nd start </a:t>
            </a:r>
            <a:r>
              <a:rPr lang="en-US" sz="5400" dirty="0">
                <a:solidFill>
                  <a:srgbClr val="FFFFFF"/>
                </a:solidFill>
                <a:latin typeface="Century Gothic"/>
                <a:cs typeface="Century Gothic"/>
              </a:rPr>
              <a:t>all over again!</a:t>
            </a:r>
          </a:p>
        </p:txBody>
      </p:sp>
    </p:spTree>
    <p:extLst>
      <p:ext uri="{BB962C8B-B14F-4D97-AF65-F5344CB8AC3E}">
        <p14:creationId xmlns:p14="http://schemas.microsoft.com/office/powerpoint/2010/main" val="21718311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rgbClr val="C6D9F1"/>
                </a:solidFill>
                <a:latin typeface="Century Gothic" pitchFamily="34" charset="0"/>
                <a:cs typeface="Arial" pitchFamily="34" charset="0"/>
              </a:rPr>
              <a:t>Questions?</a:t>
            </a:r>
            <a:endParaRPr lang="en-US" sz="3900" dirty="0">
              <a:solidFill>
                <a:srgbClr val="C6D9F1"/>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511</Words>
  <Application>Microsoft Macintosh PowerPoint</Application>
  <PresentationFormat>Personalizado</PresentationFormat>
  <Paragraphs>61</Paragraphs>
  <Slides>9</Slides>
  <Notes>7</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Tio</vt:lpstr>
      <vt:lpstr>ALMA Common Software Basic Track</vt:lpstr>
      <vt:lpstr>Introduction</vt:lpstr>
      <vt:lpstr>Requirements Capture</vt:lpstr>
      <vt:lpstr>Implementation (I)</vt:lpstr>
      <vt:lpstr>Implementation (II)</vt:lpstr>
      <vt:lpstr>Implementation (III)</vt:lpstr>
      <vt:lpstr>Integration</vt:lpstr>
      <vt:lpstr>And then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Maccarena Gonzalez</cp:lastModifiedBy>
  <cp:revision>50</cp:revision>
  <cp:lastPrinted>2014-06-23T18:09:53Z</cp:lastPrinted>
  <dcterms:created xsi:type="dcterms:W3CDTF">2014-06-22T04:04:53Z</dcterms:created>
  <dcterms:modified xsi:type="dcterms:W3CDTF">2014-09-07T14:44:27Z</dcterms:modified>
</cp:coreProperties>
</file>